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22.xml.rels" ContentType="application/vnd.openxmlformats-package.relationships+xml"/>
  <Override PartName="/ppt/notesSlides/_rels/notesSlide18.xml.rels" ContentType="application/vnd.openxmlformats-package.relationships+xml"/>
  <Override PartName="/ppt/notesSlides/_rels/notesSlide17.xml.rels" ContentType="application/vnd.openxmlformats-package.relationships+xml"/>
  <Override PartName="/ppt/notesSlides/_rels/notesSlide13.xml.rels" ContentType="application/vnd.openxmlformats-package.relationships+xml"/>
  <Override PartName="/ppt/notesSlides/_rels/notesSlide7.xml.rels" ContentType="application/vnd.openxmlformats-package.relationships+xml"/>
  <Override PartName="/ppt/notesSlides/_rels/notesSlide12.xml.rels" ContentType="application/vnd.openxmlformats-package.relationships+xml"/>
  <Override PartName="/ppt/notesSlides/_rels/notesSlide6.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notesSlide22.xml" ContentType="application/vnd.openxmlformats-officedocument.presentationml.notesSlide+xml"/>
  <Override PartName="/ppt/notesSlides/notesSlide17.xml" ContentType="application/vnd.openxmlformats-officedocument.presentationml.notesSlide+xml"/>
  <Override PartName="/ppt/notesSlides/notesSlide13.xml" ContentType="application/vnd.openxmlformats-officedocument.presentationml.notesSlide+xml"/>
  <Override PartName="/ppt/notesSlides/notesSlide7.xml" ContentType="application/vnd.openxmlformats-officedocument.presentationml.notesSlide+xml"/>
  <Override PartName="/ppt/notesSlides/notesSlide18.xml" ContentType="application/vnd.openxmlformats-officedocument.presentationml.notesSlide+xml"/>
  <Override PartName="/ppt/notesSlides/notesSlide6.xml" ContentType="application/vnd.openxmlformats-officedocument.presentationml.notesSlide+xml"/>
  <Override PartName="/ppt/notesSlides/notesSlide12.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8.png" ContentType="image/png"/>
  <Override PartName="/ppt/media/image17.png" ContentType="image/png"/>
  <Override PartName="/ppt/media/image16.png" ContentType="image/png"/>
  <Override PartName="/ppt/media/image6.tif" ContentType="image/tiff"/>
  <Override PartName="/ppt/media/image5.tif" ContentType="image/tiff"/>
  <Override PartName="/ppt/media/image4.tif" ContentType="image/tiff"/>
  <Override PartName="/ppt/media/image3.tif" ContentType="image/tiff"/>
  <Override PartName="/ppt/media/image1.tif" ContentType="image/tiff"/>
  <Override PartName="/ppt/media/image2.tif" ContentType="image/tiff"/>
  <Override PartName="/ppt/media/image7.tif" ContentType="image/tiff"/>
  <Override PartName="/ppt/media/image8.tif" ContentType="image/tiff"/>
  <Override PartName="/ppt/media/image9.tif" ContentType="image/tiff"/>
  <Override PartName="/ppt/media/image15.tif" ContentType="image/tiff"/>
  <Override PartName="/ppt/media/image10.tif" ContentType="image/tiff"/>
  <Override PartName="/ppt/media/image11.tif" ContentType="image/tiff"/>
  <Override PartName="/ppt/media/image12.tif" ContentType="image/tiff"/>
  <Override PartName="/ppt/media/image13.tif" ContentType="image/tiff"/>
  <Override PartName="/ppt/media/image14.tif" ContentType="image/tiff"/>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28.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25.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533520" y="764280"/>
            <a:ext cx="6704640" cy="3771360"/>
          </a:xfrm>
          <a:prstGeom prst="rect">
            <a:avLst/>
          </a:prstGeom>
        </p:spPr>
        <p:txBody>
          <a:bodyPr lIns="0" rIns="0" tIns="0" bIns="0" anchor="ct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83"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84" name="PlaceHolder 3"/>
          <p:cNvSpPr>
            <a:spLocks noGrp="1"/>
          </p:cNvSpPr>
          <p:nvPr>
            <p:ph type="hdr"/>
          </p:nvPr>
        </p:nvSpPr>
        <p:spPr>
          <a:xfrm>
            <a:off x="0" y="0"/>
            <a:ext cx="3372840" cy="502560"/>
          </a:xfrm>
          <a:prstGeom prst="rect">
            <a:avLst/>
          </a:prstGeom>
        </p:spPr>
        <p:txBody>
          <a:bodyPr lIns="0" rIns="0" tIns="0" bIns="0"/>
          <a:p>
            <a:r>
              <a:rPr b="0" lang="en-US" sz="1400" spc="-1" strike="noStrike">
                <a:latin typeface="Times New Roman"/>
              </a:rPr>
              <a:t>&lt;header&gt;</a:t>
            </a:r>
            <a:endParaRPr b="0" lang="en-US" sz="1400" spc="-1" strike="noStrike">
              <a:latin typeface="Times New Roman"/>
            </a:endParaRPr>
          </a:p>
        </p:txBody>
      </p:sp>
      <p:sp>
        <p:nvSpPr>
          <p:cNvPr id="85" name="PlaceHolder 4"/>
          <p:cNvSpPr>
            <a:spLocks noGrp="1"/>
          </p:cNvSpPr>
          <p:nvPr>
            <p:ph type="dt"/>
          </p:nvPr>
        </p:nvSpPr>
        <p:spPr>
          <a:xfrm>
            <a:off x="4399200" y="0"/>
            <a:ext cx="3372840" cy="502560"/>
          </a:xfrm>
          <a:prstGeom prst="rect">
            <a:avLst/>
          </a:prstGeom>
        </p:spPr>
        <p:txBody>
          <a:bodyPr lIns="0" rIns="0" tIns="0" bIns="0"/>
          <a:p>
            <a:pPr algn="r"/>
            <a:r>
              <a:rPr b="0" lang="en-US" sz="1400" spc="-1" strike="noStrike">
                <a:latin typeface="Times New Roman"/>
              </a:rPr>
              <a:t>&lt;date/time&gt;</a:t>
            </a:r>
            <a:endParaRPr b="0" lang="en-US" sz="1400" spc="-1" strike="noStrike">
              <a:latin typeface="Times New Roman"/>
            </a:endParaRPr>
          </a:p>
        </p:txBody>
      </p:sp>
      <p:sp>
        <p:nvSpPr>
          <p:cNvPr id="86" name="PlaceHolder 5"/>
          <p:cNvSpPr>
            <a:spLocks noGrp="1"/>
          </p:cNvSpPr>
          <p:nvPr>
            <p:ph type="ftr"/>
          </p:nvPr>
        </p:nvSpPr>
        <p:spPr>
          <a:xfrm>
            <a:off x="0" y="9555480"/>
            <a:ext cx="3372840" cy="502560"/>
          </a:xfrm>
          <a:prstGeom prst="rect">
            <a:avLst/>
          </a:prstGeom>
        </p:spPr>
        <p:txBody>
          <a:bodyPr lIns="0" rIns="0" tIns="0" bIns="0" anchor="b"/>
          <a:p>
            <a:r>
              <a:rPr b="0" lang="en-US" sz="1400" spc="-1" strike="noStrike">
                <a:latin typeface="Times New Roman"/>
              </a:rPr>
              <a:t>&lt;footer&gt;</a:t>
            </a:r>
            <a:endParaRPr b="0" lang="en-US" sz="1400" spc="-1" strike="noStrike">
              <a:latin typeface="Times New Roman"/>
            </a:endParaRPr>
          </a:p>
        </p:txBody>
      </p:sp>
      <p:sp>
        <p:nvSpPr>
          <p:cNvPr id="87" name="PlaceHolder 6"/>
          <p:cNvSpPr>
            <a:spLocks noGrp="1"/>
          </p:cNvSpPr>
          <p:nvPr>
            <p:ph type="sldNum"/>
          </p:nvPr>
        </p:nvSpPr>
        <p:spPr>
          <a:xfrm>
            <a:off x="4399200" y="9555480"/>
            <a:ext cx="3372840" cy="502560"/>
          </a:xfrm>
          <a:prstGeom prst="rect">
            <a:avLst/>
          </a:prstGeom>
        </p:spPr>
        <p:txBody>
          <a:bodyPr lIns="0" rIns="0" tIns="0" bIns="0" anchor="b"/>
          <a:p>
            <a:pPr algn="r"/>
            <a:fld id="{113422E7-F2CB-4DC2-BC2A-994736687196}"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hyperlink" Target="https://blog.floydhub.com/attention-mechanism/" TargetMode="External"/><Relationship Id="rId2" Type="http://schemas.openxmlformats.org/officeDocument/2006/relationships/hyperlink" Target="https://hackernoon.com/attention-mechanism-in-neural-network-30aaf5e39512#:~:text=Attention%20Mechanism%20allows%20the%20decoder,for%20each%20output%20time%20step." TargetMode="External"/><Relationship Id="rId3" Type="http://schemas.openxmlformats.org/officeDocument/2006/relationships/slide" Target="../slides/slide18.xml"/><Relationship Id="rId4"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sldImg"/>
          </p:nvPr>
        </p:nvSpPr>
        <p:spPr>
          <a:xfrm>
            <a:off x="685800" y="1143000"/>
            <a:ext cx="5486040" cy="3085920"/>
          </a:xfrm>
          <a:prstGeom prst="rect">
            <a:avLst/>
          </a:prstGeom>
        </p:spPr>
      </p:sp>
      <p:sp>
        <p:nvSpPr>
          <p:cNvPr id="178"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a:latin typeface="Arial"/>
              </a:rPr>
              <a:t>Image source -- https://ai.googleblog.com/2016/09/show-and-tell-image-captioning-open.html</a:t>
            </a:r>
            <a:endParaRPr b="0" lang="en-US" sz="2000" spc="-1" strike="noStrike">
              <a:latin typeface="Arial"/>
            </a:endParaRPr>
          </a:p>
          <a:p>
            <a:pPr marL="216000" indent="-216000">
              <a:lnSpc>
                <a:spcPct val="100000"/>
              </a:lnSpc>
            </a:pPr>
            <a:r>
              <a:rPr b="0" lang="en-US" sz="2000" spc="-1" strike="noStrike">
                <a:latin typeface="Arial"/>
              </a:rPr>
              <a:t>https://arxiv.org/abs/1411.4555</a:t>
            </a:r>
            <a:endParaRPr b="0" lang="en-US" sz="2000" spc="-1" strike="noStrike">
              <a:latin typeface="Arial"/>
            </a:endParaRPr>
          </a:p>
        </p:txBody>
      </p:sp>
      <p:sp>
        <p:nvSpPr>
          <p:cNvPr id="179" name="TextShape 3"/>
          <p:cNvSpPr txBox="1"/>
          <p:nvPr/>
        </p:nvSpPr>
        <p:spPr>
          <a:xfrm>
            <a:off x="3884760" y="8685360"/>
            <a:ext cx="2971440" cy="458280"/>
          </a:xfrm>
          <a:prstGeom prst="rect">
            <a:avLst/>
          </a:prstGeom>
          <a:noFill/>
          <a:ln>
            <a:noFill/>
          </a:ln>
        </p:spPr>
        <p:txBody>
          <a:bodyPr anchor="b"/>
          <a:p>
            <a:pPr algn="r">
              <a:lnSpc>
                <a:spcPct val="100000"/>
              </a:lnSpc>
            </a:pPr>
            <a:fld id="{A2783761-2049-4836-BFFD-95955FCCECB1}"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sldImg"/>
          </p:nvPr>
        </p:nvSpPr>
        <p:spPr>
          <a:xfrm>
            <a:off x="685800" y="1143000"/>
            <a:ext cx="5486040" cy="3085920"/>
          </a:xfrm>
          <a:prstGeom prst="rect">
            <a:avLst/>
          </a:prstGeom>
        </p:spPr>
      </p:sp>
      <p:sp>
        <p:nvSpPr>
          <p:cNvPr id="181"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a:latin typeface="Arial"/>
              </a:rPr>
              <a:t>Image source -- https://ai.googleblog.com/2016/09/show-and-tell-image-captioning-open.html</a:t>
            </a:r>
            <a:endParaRPr b="0" lang="en-US" sz="2000" spc="-1" strike="noStrike">
              <a:latin typeface="Arial"/>
            </a:endParaRPr>
          </a:p>
        </p:txBody>
      </p:sp>
      <p:sp>
        <p:nvSpPr>
          <p:cNvPr id="182" name="TextShape 3"/>
          <p:cNvSpPr txBox="1"/>
          <p:nvPr/>
        </p:nvSpPr>
        <p:spPr>
          <a:xfrm>
            <a:off x="3884760" y="8685360"/>
            <a:ext cx="2971440" cy="458280"/>
          </a:xfrm>
          <a:prstGeom prst="rect">
            <a:avLst/>
          </a:prstGeom>
          <a:noFill/>
          <a:ln>
            <a:noFill/>
          </a:ln>
        </p:spPr>
        <p:txBody>
          <a:bodyPr anchor="b"/>
          <a:p>
            <a:pPr algn="r">
              <a:lnSpc>
                <a:spcPct val="100000"/>
              </a:lnSpc>
            </a:pPr>
            <a:fld id="{1DD97414-E4C0-4DE2-8189-F695D82E57FC}"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sldImg"/>
          </p:nvPr>
        </p:nvSpPr>
        <p:spPr>
          <a:xfrm>
            <a:off x="685800" y="1143000"/>
            <a:ext cx="5486040" cy="3085920"/>
          </a:xfrm>
          <a:prstGeom prst="rect">
            <a:avLst/>
          </a:prstGeom>
        </p:spPr>
      </p:sp>
      <p:sp>
        <p:nvSpPr>
          <p:cNvPr id="184"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a:latin typeface="Arial"/>
              </a:rPr>
              <a:t>Image source -- https://ai.googleblog.com/2016/09/show-and-tell-image-captioning-open.html</a:t>
            </a:r>
            <a:endParaRPr b="0" lang="en-US" sz="2000" spc="-1" strike="noStrike">
              <a:latin typeface="Arial"/>
            </a:endParaRPr>
          </a:p>
        </p:txBody>
      </p:sp>
      <p:sp>
        <p:nvSpPr>
          <p:cNvPr id="185" name="TextShape 3"/>
          <p:cNvSpPr txBox="1"/>
          <p:nvPr/>
        </p:nvSpPr>
        <p:spPr>
          <a:xfrm>
            <a:off x="3884760" y="8685360"/>
            <a:ext cx="2971440" cy="458280"/>
          </a:xfrm>
          <a:prstGeom prst="rect">
            <a:avLst/>
          </a:prstGeom>
          <a:noFill/>
          <a:ln>
            <a:noFill/>
          </a:ln>
        </p:spPr>
        <p:txBody>
          <a:bodyPr anchor="b"/>
          <a:p>
            <a:pPr algn="r">
              <a:lnSpc>
                <a:spcPct val="100000"/>
              </a:lnSpc>
            </a:pPr>
            <a:fld id="{F746359A-9C51-4077-8AFA-5C9BA81D0CD2}"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sldImg"/>
          </p:nvPr>
        </p:nvSpPr>
        <p:spPr>
          <a:xfrm>
            <a:off x="685800" y="1143000"/>
            <a:ext cx="5486040" cy="3085920"/>
          </a:xfrm>
          <a:prstGeom prst="rect">
            <a:avLst/>
          </a:prstGeom>
        </p:spPr>
      </p:sp>
      <p:sp>
        <p:nvSpPr>
          <p:cNvPr id="187"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a:latin typeface="Arial"/>
              </a:rPr>
              <a:t>https://arxiv.org/abs/1412.3555</a:t>
            </a:r>
            <a:endParaRPr b="0" lang="en-US" sz="2000" spc="-1" strike="noStrike">
              <a:latin typeface="Arial"/>
            </a:endParaRPr>
          </a:p>
          <a:p>
            <a:pPr marL="216000" indent="-216000">
              <a:lnSpc>
                <a:spcPct val="100000"/>
              </a:lnSpc>
            </a:pPr>
            <a:r>
              <a:rPr b="0" lang="en-US" sz="2000" spc="-1" strike="noStrike">
                <a:latin typeface="Arial"/>
              </a:rPr>
              <a:t>Image Source -- https://colah.github.io/posts/2015-08-Understanding-LSTMs/</a:t>
            </a:r>
            <a:endParaRPr b="0" lang="en-US" sz="2000" spc="-1" strike="noStrike">
              <a:latin typeface="Arial"/>
            </a:endParaRPr>
          </a:p>
        </p:txBody>
      </p:sp>
      <p:sp>
        <p:nvSpPr>
          <p:cNvPr id="188" name="TextShape 3"/>
          <p:cNvSpPr txBox="1"/>
          <p:nvPr/>
        </p:nvSpPr>
        <p:spPr>
          <a:xfrm>
            <a:off x="3884760" y="8685360"/>
            <a:ext cx="2971440" cy="458280"/>
          </a:xfrm>
          <a:prstGeom prst="rect">
            <a:avLst/>
          </a:prstGeom>
          <a:noFill/>
          <a:ln>
            <a:noFill/>
          </a:ln>
        </p:spPr>
        <p:txBody>
          <a:bodyPr anchor="b"/>
          <a:p>
            <a:pPr algn="r">
              <a:lnSpc>
                <a:spcPct val="100000"/>
              </a:lnSpc>
            </a:pPr>
            <a:fld id="{AA252F52-A0C4-4072-8472-9D7CFEA5488D}"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sldImg"/>
          </p:nvPr>
        </p:nvSpPr>
        <p:spPr>
          <a:xfrm>
            <a:off x="685800" y="1143000"/>
            <a:ext cx="5486040" cy="3085920"/>
          </a:xfrm>
          <a:prstGeom prst="rect">
            <a:avLst/>
          </a:prstGeom>
        </p:spPr>
      </p:sp>
      <p:sp>
        <p:nvSpPr>
          <p:cNvPr id="190"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u="sng">
                <a:solidFill>
                  <a:srgbClr val="000000"/>
                </a:solidFill>
                <a:uFillTx/>
                <a:latin typeface="Arial"/>
                <a:hlinkClick r:id="rId1"/>
              </a:rPr>
              <a:t>https://blog.floydhub.com/attention-mechanism/</a:t>
            </a:r>
            <a:endParaRPr b="0" lang="en-US" sz="2000" spc="-1" strike="noStrike">
              <a:latin typeface="Arial"/>
            </a:endParaRPr>
          </a:p>
          <a:p>
            <a:pPr marL="216000" indent="-216000">
              <a:lnSpc>
                <a:spcPct val="100000"/>
              </a:lnSpc>
            </a:pPr>
            <a:r>
              <a:rPr b="0" lang="en-US" sz="2000" spc="-1" strike="noStrike" u="sng">
                <a:solidFill>
                  <a:srgbClr val="000000"/>
                </a:solidFill>
                <a:uFillTx/>
                <a:latin typeface="Arial"/>
                <a:hlinkClick r:id="rId2"/>
              </a:rPr>
              <a:t>https://hackernoon.com/attention-mechanism-in-neural-network-30aaf5e39512#:~:text=Attention%20Mechanism%20allows%20the%20decoder,for%20each%20output%20time%20step.</a:t>
            </a:r>
            <a:endParaRPr b="0" lang="en-US" sz="2000" spc="-1" strike="noStrike">
              <a:latin typeface="Arial"/>
            </a:endParaRPr>
          </a:p>
        </p:txBody>
      </p:sp>
      <p:sp>
        <p:nvSpPr>
          <p:cNvPr id="191" name="TextShape 3"/>
          <p:cNvSpPr txBox="1"/>
          <p:nvPr/>
        </p:nvSpPr>
        <p:spPr>
          <a:xfrm>
            <a:off x="3884760" y="8685360"/>
            <a:ext cx="2971440" cy="458280"/>
          </a:xfrm>
          <a:prstGeom prst="rect">
            <a:avLst/>
          </a:prstGeom>
          <a:noFill/>
          <a:ln>
            <a:noFill/>
          </a:ln>
        </p:spPr>
        <p:txBody>
          <a:bodyPr anchor="b"/>
          <a:p>
            <a:pPr algn="r">
              <a:lnSpc>
                <a:spcPct val="100000"/>
              </a:lnSpc>
            </a:pPr>
            <a:fld id="{85016600-DC48-4673-8FD7-89A855CA03A7}"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sldImg"/>
          </p:nvPr>
        </p:nvSpPr>
        <p:spPr>
          <a:xfrm>
            <a:off x="685800" y="1143000"/>
            <a:ext cx="5486040" cy="3085920"/>
          </a:xfrm>
          <a:prstGeom prst="rect">
            <a:avLst/>
          </a:prstGeom>
        </p:spPr>
      </p:sp>
      <p:sp>
        <p:nvSpPr>
          <p:cNvPr id="193"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a:latin typeface="Arial"/>
              </a:rPr>
              <a:t>Image Source -- https://www.researchgate.net/publication/315096573_Multichannel_End-to-end_Speech_Recognition</a:t>
            </a:r>
            <a:endParaRPr b="0" lang="en-US" sz="2000" spc="-1" strike="noStrike">
              <a:latin typeface="Arial"/>
            </a:endParaRPr>
          </a:p>
        </p:txBody>
      </p:sp>
      <p:sp>
        <p:nvSpPr>
          <p:cNvPr id="194" name="TextShape 3"/>
          <p:cNvSpPr txBox="1"/>
          <p:nvPr/>
        </p:nvSpPr>
        <p:spPr>
          <a:xfrm>
            <a:off x="3884760" y="8685360"/>
            <a:ext cx="2971440" cy="458280"/>
          </a:xfrm>
          <a:prstGeom prst="rect">
            <a:avLst/>
          </a:prstGeom>
          <a:noFill/>
          <a:ln>
            <a:noFill/>
          </a:ln>
        </p:spPr>
        <p:txBody>
          <a:bodyPr anchor="b"/>
          <a:p>
            <a:pPr algn="r">
              <a:lnSpc>
                <a:spcPct val="100000"/>
              </a:lnSpc>
            </a:pPr>
            <a:fld id="{E4CEE2D7-89E2-4B87-8180-182FFFA6E5E3}"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PlaceHolder 1"/>
          <p:cNvSpPr>
            <a:spLocks noGrp="1"/>
          </p:cNvSpPr>
          <p:nvPr>
            <p:ph type="sldImg"/>
          </p:nvPr>
        </p:nvSpPr>
        <p:spPr>
          <a:xfrm>
            <a:off x="685800" y="1143000"/>
            <a:ext cx="5486040" cy="3085920"/>
          </a:xfrm>
          <a:prstGeom prst="rect">
            <a:avLst/>
          </a:prstGeom>
        </p:spPr>
      </p:sp>
      <p:sp>
        <p:nvSpPr>
          <p:cNvPr id="166"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a:latin typeface="Arial"/>
              </a:rPr>
              <a:t>Image source -- https://cloud.google.com/tpu/docs/inception-v3-advanced</a:t>
            </a:r>
            <a:endParaRPr b="0" lang="en-US" sz="2000" spc="-1" strike="noStrike">
              <a:latin typeface="Arial"/>
            </a:endParaRPr>
          </a:p>
        </p:txBody>
      </p:sp>
      <p:sp>
        <p:nvSpPr>
          <p:cNvPr id="167" name="TextShape 3"/>
          <p:cNvSpPr txBox="1"/>
          <p:nvPr/>
        </p:nvSpPr>
        <p:spPr>
          <a:xfrm>
            <a:off x="3884760" y="8685360"/>
            <a:ext cx="2971440" cy="458280"/>
          </a:xfrm>
          <a:prstGeom prst="rect">
            <a:avLst/>
          </a:prstGeom>
          <a:noFill/>
          <a:ln>
            <a:noFill/>
          </a:ln>
        </p:spPr>
        <p:txBody>
          <a:bodyPr anchor="b"/>
          <a:p>
            <a:pPr algn="r">
              <a:lnSpc>
                <a:spcPct val="100000"/>
              </a:lnSpc>
            </a:pPr>
            <a:fld id="{C253D6BD-F85B-45A3-84D3-4A209F5BC9C3}"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sldImg"/>
          </p:nvPr>
        </p:nvSpPr>
        <p:spPr>
          <a:xfrm>
            <a:off x="685800" y="1143000"/>
            <a:ext cx="5486040" cy="3085920"/>
          </a:xfrm>
          <a:prstGeom prst="rect">
            <a:avLst/>
          </a:prstGeom>
        </p:spPr>
      </p:sp>
      <p:sp>
        <p:nvSpPr>
          <p:cNvPr id="169"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a:latin typeface="Arial"/>
              </a:rPr>
              <a:t>https://blog.paperspace.com/popular-deep-learning-architectures-resnet-inceptionv3-squeezenet/</a:t>
            </a:r>
            <a:endParaRPr b="0" lang="en-US" sz="2000" spc="-1" strike="noStrike">
              <a:latin typeface="Arial"/>
            </a:endParaRPr>
          </a:p>
        </p:txBody>
      </p:sp>
      <p:sp>
        <p:nvSpPr>
          <p:cNvPr id="170" name="TextShape 3"/>
          <p:cNvSpPr txBox="1"/>
          <p:nvPr/>
        </p:nvSpPr>
        <p:spPr>
          <a:xfrm>
            <a:off x="3884760" y="8685360"/>
            <a:ext cx="2971440" cy="458280"/>
          </a:xfrm>
          <a:prstGeom prst="rect">
            <a:avLst/>
          </a:prstGeom>
          <a:noFill/>
          <a:ln>
            <a:noFill/>
          </a:ln>
        </p:spPr>
        <p:txBody>
          <a:bodyPr anchor="b"/>
          <a:p>
            <a:pPr algn="r">
              <a:lnSpc>
                <a:spcPct val="100000"/>
              </a:lnSpc>
            </a:pPr>
            <a:fld id="{0585D685-B2BC-4A70-9AE3-8C7A499FEBDA}"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sldImg"/>
          </p:nvPr>
        </p:nvSpPr>
        <p:spPr>
          <a:xfrm>
            <a:off x="685800" y="1143000"/>
            <a:ext cx="5486040" cy="3085920"/>
          </a:xfrm>
          <a:prstGeom prst="rect">
            <a:avLst/>
          </a:prstGeom>
        </p:spPr>
      </p:sp>
      <p:sp>
        <p:nvSpPr>
          <p:cNvPr id="172" name="PlaceHolder 2"/>
          <p:cNvSpPr>
            <a:spLocks noGrp="1"/>
          </p:cNvSpPr>
          <p:nvPr>
            <p:ph type="body"/>
          </p:nvPr>
        </p:nvSpPr>
        <p:spPr>
          <a:xfrm>
            <a:off x="685800" y="4400640"/>
            <a:ext cx="5486040" cy="3600000"/>
          </a:xfrm>
          <a:prstGeom prst="rect">
            <a:avLst/>
          </a:prstGeom>
        </p:spPr>
        <p:txBody>
          <a:bodyPr/>
          <a:p>
            <a:endParaRPr b="0" lang="en-US" sz="2000" spc="-1" strike="noStrike">
              <a:latin typeface="Arial"/>
            </a:endParaRPr>
          </a:p>
        </p:txBody>
      </p:sp>
      <p:sp>
        <p:nvSpPr>
          <p:cNvPr id="173" name="TextShape 3"/>
          <p:cNvSpPr txBox="1"/>
          <p:nvPr/>
        </p:nvSpPr>
        <p:spPr>
          <a:xfrm>
            <a:off x="3884760" y="8685360"/>
            <a:ext cx="2971440" cy="458280"/>
          </a:xfrm>
          <a:prstGeom prst="rect">
            <a:avLst/>
          </a:prstGeom>
          <a:noFill/>
          <a:ln>
            <a:noFill/>
          </a:ln>
        </p:spPr>
        <p:txBody>
          <a:bodyPr anchor="b"/>
          <a:p>
            <a:pPr algn="r">
              <a:lnSpc>
                <a:spcPct val="100000"/>
              </a:lnSpc>
            </a:pPr>
            <a:fld id="{5A4E539F-2B8C-405D-A70C-21DE77977F60}"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sldImg"/>
          </p:nvPr>
        </p:nvSpPr>
        <p:spPr>
          <a:xfrm>
            <a:off x="685800" y="1143000"/>
            <a:ext cx="5486040" cy="3085920"/>
          </a:xfrm>
          <a:prstGeom prst="rect">
            <a:avLst/>
          </a:prstGeom>
        </p:spPr>
      </p:sp>
      <p:sp>
        <p:nvSpPr>
          <p:cNvPr id="175"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US" sz="2000" spc="-1" strike="noStrike">
                <a:latin typeface="Arial"/>
              </a:rPr>
              <a:t>https://blog.paperspace.com/popular-deep-learning-architectures-resnet-inceptionv3-squeezenet/</a:t>
            </a:r>
            <a:endParaRPr b="0" lang="en-US" sz="2000" spc="-1" strike="noStrike">
              <a:latin typeface="Arial"/>
            </a:endParaRPr>
          </a:p>
        </p:txBody>
      </p:sp>
      <p:sp>
        <p:nvSpPr>
          <p:cNvPr id="176" name="TextShape 3"/>
          <p:cNvSpPr txBox="1"/>
          <p:nvPr/>
        </p:nvSpPr>
        <p:spPr>
          <a:xfrm>
            <a:off x="3884760" y="8685360"/>
            <a:ext cx="2971440" cy="458280"/>
          </a:xfrm>
          <a:prstGeom prst="rect">
            <a:avLst/>
          </a:prstGeom>
          <a:noFill/>
          <a:ln>
            <a:noFill/>
          </a:ln>
        </p:spPr>
        <p:txBody>
          <a:bodyPr anchor="b"/>
          <a:p>
            <a:pPr algn="r">
              <a:lnSpc>
                <a:spcPct val="100000"/>
              </a:lnSpc>
            </a:pPr>
            <a:fld id="{1B5B0092-DF01-4A17-8698-A5EE66DE0890}" type="slidenum">
              <a:rPr b="0" lang="en-US" sz="1200" spc="-1" strike="noStrike">
                <a:latin typeface="Times New Roman"/>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2"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3" name="PlaceHolder 5"/>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35" name="PlaceHolder 2"/>
          <p:cNvSpPr>
            <a:spLocks noGrp="1"/>
          </p:cNvSpPr>
          <p:nvPr>
            <p:ph type="body"/>
          </p:nvPr>
        </p:nvSpPr>
        <p:spPr>
          <a:xfrm>
            <a:off x="83808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6" name="PlaceHolder 3"/>
          <p:cNvSpPr>
            <a:spLocks noGrp="1"/>
          </p:cNvSpPr>
          <p:nvPr>
            <p:ph type="body"/>
          </p:nvPr>
        </p:nvSpPr>
        <p:spPr>
          <a:xfrm>
            <a:off x="439344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7" name="PlaceHolder 4"/>
          <p:cNvSpPr>
            <a:spLocks noGrp="1"/>
          </p:cNvSpPr>
          <p:nvPr>
            <p:ph type="body"/>
          </p:nvPr>
        </p:nvSpPr>
        <p:spPr>
          <a:xfrm>
            <a:off x="794916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8" name="PlaceHolder 5"/>
          <p:cNvSpPr>
            <a:spLocks noGrp="1"/>
          </p:cNvSpPr>
          <p:nvPr>
            <p:ph type="body"/>
          </p:nvPr>
        </p:nvSpPr>
        <p:spPr>
          <a:xfrm>
            <a:off x="83808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9" name="PlaceHolder 6"/>
          <p:cNvSpPr>
            <a:spLocks noGrp="1"/>
          </p:cNvSpPr>
          <p:nvPr>
            <p:ph type="body"/>
          </p:nvPr>
        </p:nvSpPr>
        <p:spPr>
          <a:xfrm>
            <a:off x="439344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40" name="PlaceHolder 7"/>
          <p:cNvSpPr>
            <a:spLocks noGrp="1"/>
          </p:cNvSpPr>
          <p:nvPr>
            <p:ph type="body"/>
          </p:nvPr>
        </p:nvSpPr>
        <p:spPr>
          <a:xfrm>
            <a:off x="794916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49" name="PlaceHolder 2"/>
          <p:cNvSpPr>
            <a:spLocks noGrp="1"/>
          </p:cNvSpPr>
          <p:nvPr>
            <p:ph type="body"/>
          </p:nvPr>
        </p:nvSpPr>
        <p:spPr>
          <a:xfrm>
            <a:off x="838080" y="1825560"/>
            <a:ext cx="1051524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51"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52"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56"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57"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58"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60"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61"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2" name="PlaceHolder 4"/>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64"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5"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6" name="PlaceHolder 4"/>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68" name="PlaceHolder 2"/>
          <p:cNvSpPr>
            <a:spLocks noGrp="1"/>
          </p:cNvSpPr>
          <p:nvPr>
            <p:ph type="body"/>
          </p:nvPr>
        </p:nvSpPr>
        <p:spPr>
          <a:xfrm>
            <a:off x="838080" y="182556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9" name="PlaceHolder 3"/>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71"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2"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3"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4" name="PlaceHolder 5"/>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76" name="PlaceHolder 2"/>
          <p:cNvSpPr>
            <a:spLocks noGrp="1"/>
          </p:cNvSpPr>
          <p:nvPr>
            <p:ph type="body"/>
          </p:nvPr>
        </p:nvSpPr>
        <p:spPr>
          <a:xfrm>
            <a:off x="83808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7" name="PlaceHolder 3"/>
          <p:cNvSpPr>
            <a:spLocks noGrp="1"/>
          </p:cNvSpPr>
          <p:nvPr>
            <p:ph type="body"/>
          </p:nvPr>
        </p:nvSpPr>
        <p:spPr>
          <a:xfrm>
            <a:off x="439344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8" name="PlaceHolder 4"/>
          <p:cNvSpPr>
            <a:spLocks noGrp="1"/>
          </p:cNvSpPr>
          <p:nvPr>
            <p:ph type="body"/>
          </p:nvPr>
        </p:nvSpPr>
        <p:spPr>
          <a:xfrm>
            <a:off x="794916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9" name="PlaceHolder 5"/>
          <p:cNvSpPr>
            <a:spLocks noGrp="1"/>
          </p:cNvSpPr>
          <p:nvPr>
            <p:ph type="body"/>
          </p:nvPr>
        </p:nvSpPr>
        <p:spPr>
          <a:xfrm>
            <a:off x="83808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80" name="PlaceHolder 6"/>
          <p:cNvSpPr>
            <a:spLocks noGrp="1"/>
          </p:cNvSpPr>
          <p:nvPr>
            <p:ph type="body"/>
          </p:nvPr>
        </p:nvSpPr>
        <p:spPr>
          <a:xfrm>
            <a:off x="439344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81" name="PlaceHolder 7"/>
          <p:cNvSpPr>
            <a:spLocks noGrp="1"/>
          </p:cNvSpPr>
          <p:nvPr>
            <p:ph type="body"/>
          </p:nvPr>
        </p:nvSpPr>
        <p:spPr>
          <a:xfrm>
            <a:off x="794916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7"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p>
            <a:pPr algn="ctr">
              <a:lnSpc>
                <a:spcPct val="90000"/>
              </a:lnSpc>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1" name="PlaceHolder 2"/>
          <p:cNvSpPr>
            <a:spLocks noGrp="1"/>
          </p:cNvSpPr>
          <p:nvPr>
            <p:ph type="dt"/>
          </p:nvPr>
        </p:nvSpPr>
        <p:spPr>
          <a:xfrm>
            <a:off x="838080" y="6356520"/>
            <a:ext cx="2742840" cy="364680"/>
          </a:xfrm>
          <a:prstGeom prst="rect">
            <a:avLst/>
          </a:prstGeom>
        </p:spPr>
        <p:txBody>
          <a:bodyPr anchor="ctr"/>
          <a:p>
            <a:pPr>
              <a:lnSpc>
                <a:spcPct val="100000"/>
              </a:lnSpc>
            </a:pPr>
            <a:fld id="{C518F455-37B3-47D0-9F94-12560403964B}" type="datetime">
              <a:rPr b="0" lang="en-US" sz="1200" spc="-1" strike="noStrike">
                <a:solidFill>
                  <a:srgbClr val="8b8b8b"/>
                </a:solidFill>
                <a:latin typeface="Calibri"/>
              </a:rPr>
              <a:t>12/11/20</a:t>
            </a:fld>
            <a:endParaRPr b="0" lang="en-US" sz="1200" spc="-1" strike="noStrike">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p>
            <a:endParaRPr b="0" lang="en-US" sz="2400" spc="-1" strike="noStrike">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p>
            <a:pPr algn="r">
              <a:lnSpc>
                <a:spcPct val="100000"/>
              </a:lnSpc>
            </a:pPr>
            <a:fld id="{82A504F5-896B-4CD0-828B-5B7AA88ED3BA}" type="slidenum">
              <a:rPr b="0" lang="en-US" sz="1200" spc="-1" strike="noStrike">
                <a:solidFill>
                  <a:srgbClr val="8b8b8b"/>
                </a:solidFill>
                <a:latin typeface="Calibri"/>
              </a:rPr>
              <a:t>&lt;number&gt;</a:t>
            </a:fld>
            <a:endParaRPr b="0" lang="en-US"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p>
            <a:pPr>
              <a:lnSpc>
                <a:spcPct val="90000"/>
              </a:lnSpc>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43" name="PlaceHolder 3"/>
          <p:cNvSpPr>
            <a:spLocks noGrp="1"/>
          </p:cNvSpPr>
          <p:nvPr>
            <p:ph type="dt"/>
          </p:nvPr>
        </p:nvSpPr>
        <p:spPr>
          <a:xfrm>
            <a:off x="838080" y="6356520"/>
            <a:ext cx="2742840" cy="364680"/>
          </a:xfrm>
          <a:prstGeom prst="rect">
            <a:avLst/>
          </a:prstGeom>
        </p:spPr>
        <p:txBody>
          <a:bodyPr anchor="ctr"/>
          <a:p>
            <a:pPr>
              <a:lnSpc>
                <a:spcPct val="100000"/>
              </a:lnSpc>
            </a:pPr>
            <a:fld id="{0195B7B6-C17F-4335-8EDD-16FB76C8E9F1}" type="datetime">
              <a:rPr b="0" lang="en-US" sz="1200" spc="-1" strike="noStrike">
                <a:solidFill>
                  <a:srgbClr val="8b8b8b"/>
                </a:solidFill>
                <a:latin typeface="Calibri"/>
              </a:rPr>
              <a:t>12/11/20</a:t>
            </a:fld>
            <a:endParaRPr b="0" lang="en-US" sz="1200" spc="-1" strike="noStrike">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anchor="ctr"/>
          <a:p>
            <a:endParaRPr b="0" lang="en-US" sz="2400" spc="-1" strike="noStrike">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p>
            <a:pPr algn="r">
              <a:lnSpc>
                <a:spcPct val="100000"/>
              </a:lnSpc>
            </a:pPr>
            <a:fld id="{15CA3611-DFA2-47DC-82C9-F8BB45689669}" type="slidenum">
              <a:rPr b="0" lang="en-US" sz="1200" spc="-1" strike="noStrike">
                <a:solidFill>
                  <a:srgbClr val="8b8b8b"/>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7.tif"/><Relationship Id="rId2" Type="http://schemas.openxmlformats.org/officeDocument/2006/relationships/slideLayout" Target="../slideLayouts/slideLayout1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8.tif"/><Relationship Id="rId2" Type="http://schemas.openxmlformats.org/officeDocument/2006/relationships/slideLayout" Target="../slideLayouts/slideLayout1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9.tif"/><Relationship Id="rId2" Type="http://schemas.openxmlformats.org/officeDocument/2006/relationships/slideLayout" Target="../slideLayouts/slideLayout1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hyperlink" Target="https://en.wikipedia.org/wiki/Embedding" TargetMode="External"/><Relationship Id="rId2" Type="http://schemas.openxmlformats.org/officeDocument/2006/relationships/hyperlink" Target="https://en.wikipedia.org/wiki/Vector_space" TargetMode="External"/><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0.tif"/><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1.tif"/><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2.tif"/><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3.tif"/><Relationship Id="rId2" Type="http://schemas.openxmlformats.org/officeDocument/2006/relationships/image" Target="../media/image14.tif"/><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5.tif"/><Relationship Id="rId2" Type="http://schemas.openxmlformats.org/officeDocument/2006/relationships/slideLayout" Target="../slideLayouts/slideLayout1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hyperlink" Target="https://arxiv.org/abs/1411.4555" TargetMode="External"/><Relationship Id="rId2" Type="http://schemas.openxmlformats.org/officeDocument/2006/relationships/hyperlink" Target="https://arxiv.org/abs/1411.4555" TargetMode="External"/><Relationship Id="rId3" Type="http://schemas.openxmlformats.org/officeDocument/2006/relationships/hyperlink" Target="http://www.bioinf.jku.at/publications/older/2604.pdf" TargetMode="External"/><Relationship Id="rId4" Type="http://schemas.openxmlformats.org/officeDocument/2006/relationships/hyperlink" Target="https://arxiv.org/abs/1412.3555" TargetMode="External"/><Relationship Id="rId5" Type="http://schemas.openxmlformats.org/officeDocument/2006/relationships/hyperlink" Target="https://cloud.google.com/tpu/docs/inception-v3-advanced" TargetMode="External"/><Relationship Id="rId6" Type="http://schemas.openxmlformats.org/officeDocument/2006/relationships/hyperlink" Target="https://blog.paperspace.com/popular-deep-learning-architectures-resnet-inceptionv3-squeezenet/" TargetMode="External"/><Relationship Id="rId7" Type="http://schemas.openxmlformats.org/officeDocument/2006/relationships/hyperlink" Target="https://ai.googleblog.com/2016/09/show-and-tell-image-captioning-open.html" TargetMode="External"/><Relationship Id="rId8"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tif"/><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2.tif"/><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hyperlink" Target="https://arxiv.org/abs/1512.00567" TargetMode="External"/><Relationship Id="rId2" Type="http://schemas.openxmlformats.org/officeDocument/2006/relationships/image" Target="../media/image3.tif"/><Relationship Id="rId3" Type="http://schemas.openxmlformats.org/officeDocument/2006/relationships/slideLayout" Target="../slideLayouts/slideLayout13.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4.tif"/><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5.tif"/><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6.tif"/><Relationship Id="rId2" Type="http://schemas.openxmlformats.org/officeDocument/2006/relationships/slideLayout" Target="../slideLayouts/slideLayout13.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TextShape 1"/>
          <p:cNvSpPr txBox="1"/>
          <p:nvPr/>
        </p:nvSpPr>
        <p:spPr>
          <a:xfrm>
            <a:off x="1523880" y="1122480"/>
            <a:ext cx="9143640" cy="2387160"/>
          </a:xfrm>
          <a:prstGeom prst="rect">
            <a:avLst/>
          </a:prstGeom>
          <a:noFill/>
          <a:ln>
            <a:noFill/>
          </a:ln>
        </p:spPr>
        <p:txBody>
          <a:bodyPr anchor="b">
            <a:normAutofit/>
          </a:bodyPr>
          <a:p>
            <a:pPr algn="ctr">
              <a:lnSpc>
                <a:spcPct val="90000"/>
              </a:lnSpc>
            </a:pPr>
            <a:r>
              <a:rPr b="0" lang="en-US" sz="6000" spc="-1" strike="noStrike">
                <a:solidFill>
                  <a:srgbClr val="000000"/>
                </a:solidFill>
                <a:latin typeface="Calibri Light"/>
              </a:rPr>
              <a:t>Image Captioning using Neural Networks </a:t>
            </a:r>
            <a:br/>
            <a:r>
              <a:rPr b="0" lang="en-US" sz="6000" spc="-1" strike="noStrike">
                <a:solidFill>
                  <a:srgbClr val="000000"/>
                </a:solidFill>
                <a:latin typeface="Calibri Light"/>
              </a:rPr>
              <a:t> </a:t>
            </a:r>
            <a:endParaRPr b="0" lang="en-US" sz="6000" spc="-1" strike="noStrike">
              <a:solidFill>
                <a:srgbClr val="000000"/>
              </a:solidFill>
              <a:latin typeface="Calibri"/>
            </a:endParaRPr>
          </a:p>
        </p:txBody>
      </p:sp>
      <p:sp>
        <p:nvSpPr>
          <p:cNvPr id="89" name="TextShape 2"/>
          <p:cNvSpPr txBox="1"/>
          <p:nvPr/>
        </p:nvSpPr>
        <p:spPr>
          <a:xfrm>
            <a:off x="1523880" y="3602160"/>
            <a:ext cx="9143640" cy="1655280"/>
          </a:xfrm>
          <a:prstGeom prst="rect">
            <a:avLst/>
          </a:prstGeom>
          <a:noFill/>
          <a:ln>
            <a:noFill/>
          </a:ln>
        </p:spPr>
        <p:txBody>
          <a:bodyPr/>
          <a:p>
            <a:pPr algn="ctr">
              <a:lnSpc>
                <a:spcPct val="90000"/>
              </a:lnSpc>
              <a:spcBef>
                <a:spcPts val="1001"/>
              </a:spcBef>
            </a:pPr>
            <a:r>
              <a:rPr b="0" lang="en-US" sz="2400" spc="-1" strike="noStrike">
                <a:solidFill>
                  <a:srgbClr val="000000"/>
                </a:solidFill>
                <a:latin typeface="Calibri"/>
              </a:rPr>
              <a:t>Rishabh Aryan Das (0536-9273)</a:t>
            </a:r>
            <a:endParaRPr b="0" lang="en-US" sz="2400" spc="-1" strike="noStrike">
              <a:latin typeface="Arial"/>
            </a:endParaRPr>
          </a:p>
          <a:p>
            <a:pPr algn="ctr">
              <a:lnSpc>
                <a:spcPct val="90000"/>
              </a:lnSpc>
              <a:spcBef>
                <a:spcPts val="1001"/>
              </a:spcBef>
            </a:pPr>
            <a:r>
              <a:rPr b="0" lang="en-US" sz="2400" spc="-1" strike="noStrike">
                <a:solidFill>
                  <a:srgbClr val="000000"/>
                </a:solidFill>
                <a:latin typeface="Calibri"/>
              </a:rPr>
              <a:t>Amit Asish Bhadra (6649-4087)</a:t>
            </a:r>
            <a:endParaRPr b="0" lang="en-US" sz="24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Show and Tell</a:t>
            </a:r>
            <a:endParaRPr b="0" lang="en-US" sz="4400" spc="-1" strike="noStrike">
              <a:solidFill>
                <a:srgbClr val="000000"/>
              </a:solidFill>
              <a:latin typeface="Calibri"/>
            </a:endParaRPr>
          </a:p>
        </p:txBody>
      </p:sp>
      <p:sp>
        <p:nvSpPr>
          <p:cNvPr id="112" name="TextShape 2"/>
          <p:cNvSpPr txBox="1"/>
          <p:nvPr/>
        </p:nvSpPr>
        <p:spPr>
          <a:xfrm>
            <a:off x="838080" y="2257560"/>
            <a:ext cx="568908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Open sourced by Google </a:t>
            </a:r>
            <a:br/>
            <a:r>
              <a:rPr b="0" lang="en-US" sz="2800" spc="-1" strike="noStrike">
                <a:solidFill>
                  <a:srgbClr val="000000"/>
                </a:solidFill>
                <a:latin typeface="Calibri"/>
              </a:rPr>
              <a:t>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Previously trained using Inception V1, V2 and currently they’re using Inception V3</a:t>
            </a:r>
            <a:br/>
            <a:r>
              <a:rPr b="0" lang="en-US" sz="2800" spc="-1" strike="noStrike">
                <a:solidFill>
                  <a:srgbClr val="000000"/>
                </a:solidFill>
                <a:latin typeface="Calibri"/>
              </a:rPr>
              <a:t>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Achieved 93.9% accuracy on ImageNet</a:t>
            </a:r>
            <a:endParaRPr b="0" lang="en-US" sz="2800" spc="-1" strike="noStrike">
              <a:solidFill>
                <a:srgbClr val="000000"/>
              </a:solidFill>
              <a:latin typeface="Calibri"/>
            </a:endParaRPr>
          </a:p>
        </p:txBody>
      </p:sp>
      <p:pic>
        <p:nvPicPr>
          <p:cNvPr id="113" name="Picture 9" descr=""/>
          <p:cNvPicPr/>
          <p:nvPr/>
        </p:nvPicPr>
        <p:blipFill>
          <a:blip r:embed="rId1"/>
          <a:srcRect l="0" t="4422" r="0" b="0"/>
          <a:stretch/>
        </p:blipFill>
        <p:spPr>
          <a:xfrm>
            <a:off x="6527880" y="1027800"/>
            <a:ext cx="5157000" cy="528588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Show and Tell</a:t>
            </a:r>
            <a:endParaRPr b="0" lang="en-US" sz="4400" spc="-1" strike="noStrike">
              <a:solidFill>
                <a:srgbClr val="000000"/>
              </a:solidFill>
              <a:latin typeface="Calibri"/>
            </a:endParaRPr>
          </a:p>
        </p:txBody>
      </p:sp>
      <p:sp>
        <p:nvSpPr>
          <p:cNvPr id="115"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Purpose –</a:t>
            </a:r>
            <a:br/>
            <a:r>
              <a:rPr b="0" lang="en-US" sz="2800" spc="-1" strike="noStrike">
                <a:solidFill>
                  <a:srgbClr val="000000"/>
                </a:solidFill>
                <a:latin typeface="Calibri"/>
              </a:rPr>
              <a:t>An end to end NN architecture that takes an image as input and generates a caption in English.</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Architecture –</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CNN that encodes an image into a compact representation like vector embeddings</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RNN that generates a sentence in English using the representation</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Trained to maximize the likelihood of attaining the original sentence of the corresponding image</a:t>
            </a:r>
            <a:endParaRPr b="0" lang="en-US" sz="2400" spc="-1" strike="noStrike">
              <a:solidFill>
                <a:srgbClr val="000000"/>
              </a:solidFill>
              <a:latin typeface="Calibri"/>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Show and Tell</a:t>
            </a:r>
            <a:endParaRPr b="0" lang="en-US" sz="4400" spc="-1" strike="noStrike">
              <a:solidFill>
                <a:srgbClr val="000000"/>
              </a:solidFill>
              <a:latin typeface="Calibri"/>
            </a:endParaRPr>
          </a:p>
        </p:txBody>
      </p:sp>
      <p:sp>
        <p:nvSpPr>
          <p:cNvPr id="117" name="TextShape 2"/>
          <p:cNvSpPr txBox="1"/>
          <p:nvPr/>
        </p:nvSpPr>
        <p:spPr>
          <a:xfrm>
            <a:off x="838080" y="1825560"/>
            <a:ext cx="10515240" cy="13251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Features –</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The encoder uses the Inception v3 for better image classification</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The image model is “fine tuned” to describe the objects classified in the image</a:t>
            </a:r>
            <a:endParaRPr b="0" lang="en-US" sz="2400" spc="-1" strike="noStrike">
              <a:solidFill>
                <a:srgbClr val="000000"/>
              </a:solidFill>
              <a:latin typeface="Calibri"/>
            </a:endParaRPr>
          </a:p>
        </p:txBody>
      </p:sp>
      <p:pic>
        <p:nvPicPr>
          <p:cNvPr id="118" name="Picture 3" descr=""/>
          <p:cNvPicPr/>
          <p:nvPr/>
        </p:nvPicPr>
        <p:blipFill>
          <a:blip r:embed="rId1"/>
          <a:stretch/>
        </p:blipFill>
        <p:spPr>
          <a:xfrm>
            <a:off x="1434960" y="3286080"/>
            <a:ext cx="6906600" cy="325872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Show and Tell</a:t>
            </a:r>
            <a:endParaRPr b="0" lang="en-US" sz="4400" spc="-1" strike="noStrike">
              <a:solidFill>
                <a:srgbClr val="000000"/>
              </a:solidFill>
              <a:latin typeface="Calibri"/>
            </a:endParaRPr>
          </a:p>
        </p:txBody>
      </p:sp>
      <p:sp>
        <p:nvSpPr>
          <p:cNvPr id="120" name="TextShape 2"/>
          <p:cNvSpPr txBox="1"/>
          <p:nvPr/>
        </p:nvSpPr>
        <p:spPr>
          <a:xfrm>
            <a:off x="838080" y="1825560"/>
            <a:ext cx="10515240" cy="13251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In the “fine tune” stage, the image is trained with both the visual aspect as well as language aspect with human generated captions</a:t>
            </a:r>
            <a:endParaRPr b="0" lang="en-US" sz="2800" spc="-1" strike="noStrike">
              <a:solidFill>
                <a:srgbClr val="000000"/>
              </a:solidFill>
              <a:latin typeface="Calibri"/>
            </a:endParaRPr>
          </a:p>
        </p:txBody>
      </p:sp>
      <p:pic>
        <p:nvPicPr>
          <p:cNvPr id="121" name="Picture 3" descr=""/>
          <p:cNvPicPr/>
          <p:nvPr/>
        </p:nvPicPr>
        <p:blipFill>
          <a:blip r:embed="rId1"/>
          <a:stretch/>
        </p:blipFill>
        <p:spPr>
          <a:xfrm>
            <a:off x="1434960" y="3286080"/>
            <a:ext cx="6906600" cy="3258720"/>
          </a:xfrm>
          <a:prstGeom prst="rect">
            <a:avLst/>
          </a:prstGeom>
          <a:ln>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Vector Embeddings</a:t>
            </a:r>
            <a:endParaRPr b="0" lang="en-US" sz="4400" spc="-1" strike="noStrike">
              <a:solidFill>
                <a:srgbClr val="000000"/>
              </a:solidFill>
              <a:latin typeface="Calibri"/>
            </a:endParaRPr>
          </a:p>
        </p:txBody>
      </p:sp>
      <p:sp>
        <p:nvSpPr>
          <p:cNvPr id="123"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What are vector embeddings?</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Technique for language modelling and feature learning</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Words or phrases from vocabulary are mapped to vectors real numbers</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Involves a mathematical </a:t>
            </a:r>
            <a:r>
              <a:rPr b="0" lang="en-US" sz="2400" spc="-1" strike="noStrike" u="sng">
                <a:solidFill>
                  <a:srgbClr val="0563c1"/>
                </a:solidFill>
                <a:uFillTx/>
                <a:latin typeface="Calibri"/>
                <a:hlinkClick r:id="rId1"/>
              </a:rPr>
              <a:t>embedding</a:t>
            </a:r>
            <a:r>
              <a:rPr b="0" lang="en-US" sz="2400" spc="-1" strike="noStrike">
                <a:solidFill>
                  <a:srgbClr val="000000"/>
                </a:solidFill>
                <a:latin typeface="Calibri"/>
              </a:rPr>
              <a:t> from a space with many dimensions per word to a continuous </a:t>
            </a:r>
            <a:r>
              <a:rPr b="0" lang="en-US" sz="2400" spc="-1" strike="noStrike" u="sng">
                <a:solidFill>
                  <a:srgbClr val="0563c1"/>
                </a:solidFill>
                <a:uFillTx/>
                <a:latin typeface="Calibri"/>
                <a:hlinkClick r:id="rId2"/>
              </a:rPr>
              <a:t>vector space</a:t>
            </a:r>
            <a:r>
              <a:rPr b="0" lang="en-US" sz="2400" spc="-1" strike="noStrike">
                <a:solidFill>
                  <a:srgbClr val="000000"/>
                </a:solidFill>
                <a:latin typeface="Calibri"/>
              </a:rPr>
              <a:t> with a much lower dimension</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This is done by the last layer of the encoder model which is a fully connected layer.</a:t>
            </a:r>
            <a:endParaRPr b="0" lang="en-US" sz="2400" spc="-1" strike="noStrike">
              <a:solidFill>
                <a:srgbClr val="000000"/>
              </a:solidFill>
              <a:latin typeface="Calibri"/>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Tokenizing the input captions</a:t>
            </a:r>
            <a:endParaRPr b="0" lang="en-US" sz="4400" spc="-1" strike="noStrike">
              <a:solidFill>
                <a:srgbClr val="000000"/>
              </a:solidFill>
              <a:latin typeface="Calibri"/>
            </a:endParaRPr>
          </a:p>
        </p:txBody>
      </p:sp>
      <p:sp>
        <p:nvSpPr>
          <p:cNvPr id="125"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We are tokeninzing the input captions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&lt;start&gt; is the starting tokenizer while &lt;end&gt; is the terminating tokenizer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As soon as the decoders encounters &lt;end&gt; it will know that a full sentence has been generated </a:t>
            </a:r>
            <a:endParaRPr b="0" lang="en-US" sz="2800" spc="-1" strike="noStrike">
              <a:solidFill>
                <a:srgbClr val="000000"/>
              </a:solidFill>
              <a:latin typeface="Calibri"/>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Tokenizing the input captions</a:t>
            </a:r>
            <a:endParaRPr b="0" lang="en-US" sz="4400" spc="-1" strike="noStrike">
              <a:solidFill>
                <a:srgbClr val="000000"/>
              </a:solidFill>
              <a:latin typeface="Calibri"/>
            </a:endParaRPr>
          </a:p>
        </p:txBody>
      </p:sp>
      <p:pic>
        <p:nvPicPr>
          <p:cNvPr id="127" name="Content Placeholder 3" descr=""/>
          <p:cNvPicPr/>
          <p:nvPr/>
        </p:nvPicPr>
        <p:blipFill>
          <a:blip r:embed="rId1"/>
          <a:stretch/>
        </p:blipFill>
        <p:spPr>
          <a:xfrm>
            <a:off x="838080" y="2617920"/>
            <a:ext cx="10159560" cy="3504960"/>
          </a:xfrm>
          <a:prstGeom prst="rect">
            <a:avLst/>
          </a:prstGeom>
          <a:ln>
            <a:noFill/>
          </a:ln>
        </p:spPr>
      </p:pic>
      <p:sp>
        <p:nvSpPr>
          <p:cNvPr id="128" name="CustomShape 2"/>
          <p:cNvSpPr/>
          <p:nvPr/>
        </p:nvSpPr>
        <p:spPr>
          <a:xfrm>
            <a:off x="838080" y="1914480"/>
            <a:ext cx="10337400" cy="51696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latin typeface="Calibri"/>
              </a:rPr>
              <a:t>It will look something like this --</a:t>
            </a:r>
            <a:endParaRPr b="0" lang="en-US" sz="2800" spc="-1" strike="noStrike">
              <a:latin typeface="Arial"/>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LSTM</a:t>
            </a:r>
            <a:endParaRPr b="0" lang="en-US" sz="4400" spc="-1" strike="noStrike">
              <a:solidFill>
                <a:srgbClr val="000000"/>
              </a:solidFill>
              <a:latin typeface="Calibri"/>
            </a:endParaRPr>
          </a:p>
        </p:txBody>
      </p:sp>
      <p:sp>
        <p:nvSpPr>
          <p:cNvPr id="130" name="TextShape 2"/>
          <p:cNvSpPr txBox="1"/>
          <p:nvPr/>
        </p:nvSpPr>
        <p:spPr>
          <a:xfrm>
            <a:off x="838080" y="5090040"/>
            <a:ext cx="10515240" cy="13251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Long Short Term Memory</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Where are we using LSTM?</a:t>
            </a:r>
            <a:br/>
            <a:r>
              <a:rPr b="0" lang="en-US" sz="2800" spc="-1" strike="noStrike">
                <a:solidFill>
                  <a:srgbClr val="000000"/>
                </a:solidFill>
                <a:latin typeface="Calibri"/>
              </a:rPr>
              <a:t>We use LSTM in our decoder where we implement the Attention Mechanism.</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Gated structure containing forget gate, input gate and output gate</a:t>
            </a:r>
            <a:endParaRPr b="0" lang="en-US" sz="2800" spc="-1" strike="noStrike">
              <a:solidFill>
                <a:srgbClr val="000000"/>
              </a:solidFill>
              <a:latin typeface="Calibri"/>
            </a:endParaRPr>
          </a:p>
        </p:txBody>
      </p:sp>
      <p:pic>
        <p:nvPicPr>
          <p:cNvPr id="131" name="Picture 4" descr=""/>
          <p:cNvPicPr/>
          <p:nvPr/>
        </p:nvPicPr>
        <p:blipFill>
          <a:blip r:embed="rId1"/>
          <a:stretch/>
        </p:blipFill>
        <p:spPr>
          <a:xfrm>
            <a:off x="838080" y="1522440"/>
            <a:ext cx="7624800" cy="3264840"/>
          </a:xfrm>
          <a:prstGeom prst="rect">
            <a:avLst/>
          </a:prstGeom>
          <a:ln>
            <a:noFill/>
          </a:ln>
        </p:spPr>
      </p:pic>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Attention Mechanism</a:t>
            </a:r>
            <a:endParaRPr b="0" lang="en-US" sz="4400" spc="-1" strike="noStrike">
              <a:solidFill>
                <a:srgbClr val="000000"/>
              </a:solidFill>
              <a:latin typeface="Calibri"/>
            </a:endParaRPr>
          </a:p>
        </p:txBody>
      </p:sp>
      <p:sp>
        <p:nvSpPr>
          <p:cNvPr id="133"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Why choose Attention over seq2seq –</a:t>
            </a:r>
            <a:br/>
            <a:r>
              <a:rPr b="0" lang="en-US" sz="2800" spc="-1" strike="noStrike">
                <a:solidFill>
                  <a:srgbClr val="000000"/>
                </a:solidFill>
                <a:latin typeface="Calibri"/>
              </a:rPr>
              <a:t>Utilizes all hidden states of the input phase during the decode phase. So instead of a single context vector after encoding, we make the model learn how to generate a context vector for every output time state</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Types of Attention –</a:t>
            </a:r>
            <a:br/>
            <a:r>
              <a:rPr b="0" lang="en-US" sz="2800" spc="-1" strike="noStrike">
                <a:solidFill>
                  <a:srgbClr val="000000"/>
                </a:solidFill>
                <a:latin typeface="Calibri"/>
              </a:rPr>
              <a:t>1. Bahdanau Attention</a:t>
            </a:r>
            <a:br/>
            <a:r>
              <a:rPr b="0" lang="en-US" sz="2800" spc="-1" strike="noStrike">
                <a:solidFill>
                  <a:srgbClr val="000000"/>
                </a:solidFill>
                <a:latin typeface="Calibri"/>
              </a:rPr>
              <a:t>2. Luong Attention</a:t>
            </a:r>
            <a:endParaRPr b="0" lang="en-US" sz="2800" spc="-1" strike="noStrike">
              <a:solidFill>
                <a:srgbClr val="000000"/>
              </a:solidFill>
              <a:latin typeface="Calibri"/>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TextShape 1"/>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Computation of context vector for each time step –</a:t>
            </a:r>
            <a:br/>
            <a:br/>
            <a:r>
              <a:rPr b="0" lang="en-US" sz="2800" spc="-1" strike="noStrike">
                <a:solidFill>
                  <a:srgbClr val="000000"/>
                </a:solidFill>
                <a:latin typeface="Calibri"/>
              </a:rPr>
              <a:t>Assume the encoder generates h</a:t>
            </a:r>
            <a:r>
              <a:rPr b="0" lang="en-US" sz="2800" spc="-1" strike="noStrike" baseline="-25000">
                <a:solidFill>
                  <a:srgbClr val="000000"/>
                </a:solidFill>
                <a:latin typeface="Calibri"/>
              </a:rPr>
              <a:t>1</a:t>
            </a:r>
            <a:r>
              <a:rPr b="0" lang="en-US" sz="2800" spc="-1" strike="noStrike">
                <a:solidFill>
                  <a:srgbClr val="000000"/>
                </a:solidFill>
                <a:latin typeface="Calibri"/>
              </a:rPr>
              <a:t>..h</a:t>
            </a:r>
            <a:r>
              <a:rPr b="0" lang="en-US" sz="2800" spc="-1" strike="noStrike" baseline="-25000">
                <a:solidFill>
                  <a:srgbClr val="000000"/>
                </a:solidFill>
                <a:latin typeface="Calibri"/>
              </a:rPr>
              <a:t>t</a:t>
            </a:r>
            <a:r>
              <a:rPr b="0" lang="en-US" sz="2800" spc="-1" strike="noStrike">
                <a:solidFill>
                  <a:srgbClr val="000000"/>
                </a:solidFill>
                <a:latin typeface="Calibri"/>
              </a:rPr>
              <a:t> for the inputs x</a:t>
            </a:r>
            <a:r>
              <a:rPr b="0" lang="en-US" sz="2800" spc="-1" strike="noStrike" baseline="-25000">
                <a:solidFill>
                  <a:srgbClr val="000000"/>
                </a:solidFill>
                <a:latin typeface="Calibri"/>
              </a:rPr>
              <a:t>1</a:t>
            </a:r>
            <a:r>
              <a:rPr b="0" lang="en-US" sz="2800" spc="-1" strike="noStrike">
                <a:solidFill>
                  <a:srgbClr val="000000"/>
                </a:solidFill>
                <a:latin typeface="Calibri"/>
              </a:rPr>
              <a:t>..x</a:t>
            </a:r>
            <a:r>
              <a:rPr b="0" lang="en-US" sz="2800" spc="-1" strike="noStrike" baseline="-25000">
                <a:solidFill>
                  <a:srgbClr val="000000"/>
                </a:solidFill>
                <a:latin typeface="Calibri"/>
              </a:rPr>
              <a:t>t</a:t>
            </a:r>
            <a:r>
              <a:rPr b="0" lang="en-US" sz="2800" spc="-1" strike="noStrike">
                <a:solidFill>
                  <a:srgbClr val="000000"/>
                </a:solidFill>
                <a:latin typeface="Calibri"/>
              </a:rPr>
              <a:t> . h</a:t>
            </a:r>
            <a:r>
              <a:rPr b="0" lang="en-US" sz="2800" spc="-1" strike="noStrike" baseline="-25000">
                <a:solidFill>
                  <a:srgbClr val="000000"/>
                </a:solidFill>
                <a:latin typeface="Calibri"/>
              </a:rPr>
              <a:t>1</a:t>
            </a:r>
            <a:r>
              <a:rPr b="0" lang="en-US" sz="2800" spc="-1" strike="noStrike">
                <a:solidFill>
                  <a:srgbClr val="000000"/>
                </a:solidFill>
                <a:latin typeface="Calibri"/>
              </a:rPr>
              <a:t>..h</a:t>
            </a:r>
            <a:r>
              <a:rPr b="0" lang="en-US" sz="2800" spc="-1" strike="noStrike" baseline="-25000">
                <a:solidFill>
                  <a:srgbClr val="000000"/>
                </a:solidFill>
                <a:latin typeface="Calibri"/>
              </a:rPr>
              <a:t>t</a:t>
            </a:r>
            <a:r>
              <a:rPr b="0" lang="en-US" sz="2800" spc="-1" strike="noStrike">
                <a:solidFill>
                  <a:srgbClr val="000000"/>
                </a:solidFill>
                <a:latin typeface="Calibri"/>
              </a:rPr>
              <a:t> </a:t>
            </a:r>
            <a:br/>
            <a:r>
              <a:rPr b="0" lang="en-US" sz="2800" spc="-1" strike="noStrike">
                <a:solidFill>
                  <a:srgbClr val="000000"/>
                </a:solidFill>
                <a:latin typeface="Calibri"/>
              </a:rPr>
              <a:t>Then context vector c</a:t>
            </a:r>
            <a:r>
              <a:rPr b="0" lang="en-US" sz="2800" spc="-1" strike="noStrike" baseline="-25000">
                <a:solidFill>
                  <a:srgbClr val="000000"/>
                </a:solidFill>
                <a:latin typeface="Calibri"/>
              </a:rPr>
              <a:t>i</a:t>
            </a:r>
            <a:r>
              <a:rPr b="0" lang="en-US" sz="2800" spc="-1" strike="noStrike">
                <a:solidFill>
                  <a:srgbClr val="000000"/>
                </a:solidFill>
                <a:latin typeface="Calibri"/>
              </a:rPr>
              <a:t> for each time step is given by --</a:t>
            </a:r>
            <a:br/>
            <a:br/>
            <a:br/>
            <a:r>
              <a:rPr b="0" lang="en-US" sz="2800" spc="-1" strike="noStrike">
                <a:solidFill>
                  <a:srgbClr val="000000"/>
                </a:solidFill>
                <a:latin typeface="Calibri"/>
              </a:rPr>
              <a:t>a – alignment model (feedforward NN)</a:t>
            </a:r>
            <a:br/>
            <a:r>
              <a:rPr b="0" lang="en-US" sz="2800" spc="-1" strike="noStrike">
                <a:solidFill>
                  <a:srgbClr val="000000"/>
                </a:solidFill>
                <a:latin typeface="Calibri"/>
              </a:rPr>
              <a:t>e – how well encoded input h matches the output of the decoder s</a:t>
            </a:r>
            <a:br/>
            <a:r>
              <a:rPr b="0" lang="en-US" sz="2800" spc="-1" strike="noStrike">
                <a:solidFill>
                  <a:srgbClr val="000000"/>
                </a:solidFill>
                <a:latin typeface="Calibri"/>
              </a:rPr>
              <a:t> </a:t>
            </a:r>
            <a:endParaRPr b="0" lang="en-US" sz="2800" spc="-1" strike="noStrike">
              <a:solidFill>
                <a:srgbClr val="000000"/>
              </a:solidFill>
              <a:latin typeface="Calibri"/>
            </a:endParaRPr>
          </a:p>
        </p:txBody>
      </p:sp>
      <p:sp>
        <p:nvSpPr>
          <p:cNvPr id="135" name="TextShape 2"/>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Attention Mechanism</a:t>
            </a:r>
            <a:endParaRPr b="0" lang="en-US" sz="4400" spc="-1" strike="noStrike">
              <a:solidFill>
                <a:srgbClr val="000000"/>
              </a:solidFill>
              <a:latin typeface="Calibri"/>
            </a:endParaRPr>
          </a:p>
        </p:txBody>
      </p:sp>
      <p:pic>
        <p:nvPicPr>
          <p:cNvPr id="136" name="Picture 4" descr=""/>
          <p:cNvPicPr/>
          <p:nvPr/>
        </p:nvPicPr>
        <p:blipFill>
          <a:blip r:embed="rId1"/>
          <a:stretch/>
        </p:blipFill>
        <p:spPr>
          <a:xfrm>
            <a:off x="1135800" y="3452400"/>
            <a:ext cx="2358000" cy="548640"/>
          </a:xfrm>
          <a:prstGeom prst="rect">
            <a:avLst/>
          </a:prstGeom>
          <a:ln>
            <a:noFill/>
          </a:ln>
        </p:spPr>
      </p:pic>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extShape 1"/>
          <p:cNvSpPr txBox="1"/>
          <p:nvPr/>
        </p:nvSpPr>
        <p:spPr>
          <a:xfrm>
            <a:off x="838080" y="365040"/>
            <a:ext cx="10515240" cy="1325160"/>
          </a:xfrm>
          <a:prstGeom prst="rect">
            <a:avLst/>
          </a:prstGeom>
          <a:noFill/>
          <a:ln>
            <a:noFill/>
          </a:ln>
        </p:spPr>
        <p:txBody>
          <a:bodyPr anchor="ctr"/>
          <a:p>
            <a:pPr algn="ctr">
              <a:lnSpc>
                <a:spcPct val="90000"/>
              </a:lnSpc>
            </a:pPr>
            <a:r>
              <a:rPr b="0" lang="en-US" sz="4400" spc="-1" strike="noStrike">
                <a:solidFill>
                  <a:srgbClr val="000000"/>
                </a:solidFill>
                <a:latin typeface="Calibri Light"/>
              </a:rPr>
              <a:t>Contents</a:t>
            </a:r>
            <a:endParaRPr b="0" lang="en-US" sz="4400" spc="-1" strike="noStrike">
              <a:solidFill>
                <a:srgbClr val="000000"/>
              </a:solidFill>
              <a:latin typeface="Calibri"/>
            </a:endParaRPr>
          </a:p>
        </p:txBody>
      </p:sp>
      <p:sp>
        <p:nvSpPr>
          <p:cNvPr id="91"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Introduction</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Encoder (Inception v3)</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Show and tell mechanism</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Vector Embeddings and Tokenization</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LSTM</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Attention Mechanism</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Model (Decoder)</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Results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Conclusion</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References</a:t>
            </a:r>
            <a:endParaRPr b="0" lang="en-US" sz="2800" spc="-1" strike="noStrike">
              <a:solidFill>
                <a:srgbClr val="000000"/>
              </a:solidFill>
              <a:latin typeface="Calibri"/>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TextShape 1"/>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Computation of context vector for each time step (contd)</a:t>
            </a:r>
            <a:br/>
            <a:br/>
            <a:r>
              <a:rPr b="0" lang="en-US" sz="2800" spc="-1" strike="noStrike">
                <a:solidFill>
                  <a:srgbClr val="000000"/>
                </a:solidFill>
                <a:latin typeface="Calibri"/>
              </a:rPr>
              <a:t>Alignment scores are normalized using a softmax function –</a:t>
            </a:r>
            <a:br/>
            <a:br/>
            <a:br/>
            <a:br/>
            <a:r>
              <a:rPr b="0" lang="en-US" sz="2800" spc="-1" strike="noStrike">
                <a:solidFill>
                  <a:srgbClr val="000000"/>
                </a:solidFill>
                <a:latin typeface="Calibri"/>
              </a:rPr>
              <a:t>Finally, the context vector is calculated as a weighted vector --</a:t>
            </a:r>
            <a:endParaRPr b="0" lang="en-US" sz="2800" spc="-1" strike="noStrike">
              <a:solidFill>
                <a:srgbClr val="000000"/>
              </a:solidFill>
              <a:latin typeface="Calibri"/>
            </a:endParaRPr>
          </a:p>
        </p:txBody>
      </p:sp>
      <p:sp>
        <p:nvSpPr>
          <p:cNvPr id="138" name="TextShape 2"/>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Attention Mechanism</a:t>
            </a:r>
            <a:endParaRPr b="0" lang="en-US" sz="4400" spc="-1" strike="noStrike">
              <a:solidFill>
                <a:srgbClr val="000000"/>
              </a:solidFill>
              <a:latin typeface="Calibri"/>
            </a:endParaRPr>
          </a:p>
        </p:txBody>
      </p:sp>
      <p:pic>
        <p:nvPicPr>
          <p:cNvPr id="139" name="Picture 4" descr=""/>
          <p:cNvPicPr/>
          <p:nvPr/>
        </p:nvPicPr>
        <p:blipFill>
          <a:blip r:embed="rId1"/>
          <a:stretch/>
        </p:blipFill>
        <p:spPr>
          <a:xfrm>
            <a:off x="1209240" y="4564080"/>
            <a:ext cx="2294640" cy="1223640"/>
          </a:xfrm>
          <a:prstGeom prst="rect">
            <a:avLst/>
          </a:prstGeom>
          <a:ln>
            <a:noFill/>
          </a:ln>
        </p:spPr>
      </p:pic>
      <p:pic>
        <p:nvPicPr>
          <p:cNvPr id="140" name="Picture 5" descr=""/>
          <p:cNvPicPr/>
          <p:nvPr/>
        </p:nvPicPr>
        <p:blipFill>
          <a:blip r:embed="rId2"/>
          <a:stretch/>
        </p:blipFill>
        <p:spPr>
          <a:xfrm>
            <a:off x="1233000" y="3117240"/>
            <a:ext cx="2247120" cy="88380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TextShape 1"/>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Where are we using Attention?</a:t>
            </a:r>
            <a:br/>
            <a:r>
              <a:rPr b="0" lang="en-US" sz="2800" spc="-1" strike="noStrike">
                <a:solidFill>
                  <a:srgbClr val="000000"/>
                </a:solidFill>
                <a:latin typeface="Calibri"/>
              </a:rPr>
              <a:t>We use it in the decoder. Not only can all the input words be taken into account in the context vector but relative importance should also be given to each one of them. </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
        <p:nvSpPr>
          <p:cNvPr id="142" name="TextShape 2"/>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Attention Mechanism</a:t>
            </a:r>
            <a:endParaRPr b="0" lang="en-US" sz="4400" spc="-1" strike="noStrike">
              <a:solidFill>
                <a:srgbClr val="000000"/>
              </a:solidFill>
              <a:latin typeface="Calibri"/>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TextShape 1"/>
          <p:cNvSpPr txBox="1"/>
          <p:nvPr/>
        </p:nvSpPr>
        <p:spPr>
          <a:xfrm>
            <a:off x="838080" y="365040"/>
            <a:ext cx="2787120" cy="1325160"/>
          </a:xfrm>
          <a:prstGeom prst="rect">
            <a:avLst/>
          </a:prstGeom>
          <a:noFill/>
          <a:ln>
            <a:noFill/>
          </a:ln>
        </p:spPr>
        <p:txBody>
          <a:bodyPr anchor="ctr"/>
          <a:p>
            <a:pPr>
              <a:lnSpc>
                <a:spcPct val="90000"/>
              </a:lnSpc>
            </a:pPr>
            <a:r>
              <a:rPr b="0" lang="en-US" sz="4400" spc="-1" strike="noStrike">
                <a:solidFill>
                  <a:srgbClr val="000000"/>
                </a:solidFill>
                <a:latin typeface="Calibri Light"/>
              </a:rPr>
              <a:t>Our Model</a:t>
            </a:r>
            <a:endParaRPr b="0" lang="en-US" sz="4400" spc="-1" strike="noStrike">
              <a:solidFill>
                <a:srgbClr val="000000"/>
              </a:solidFill>
              <a:latin typeface="Calibri"/>
            </a:endParaRPr>
          </a:p>
        </p:txBody>
      </p:sp>
      <p:pic>
        <p:nvPicPr>
          <p:cNvPr id="144" name="Content Placeholder 3" descr=""/>
          <p:cNvPicPr/>
          <p:nvPr/>
        </p:nvPicPr>
        <p:blipFill>
          <a:blip r:embed="rId1"/>
          <a:stretch/>
        </p:blipFill>
        <p:spPr>
          <a:xfrm>
            <a:off x="3794040" y="1453320"/>
            <a:ext cx="6633720" cy="4422240"/>
          </a:xfrm>
          <a:prstGeom prst="rect">
            <a:avLst/>
          </a:prstGeom>
          <a:ln>
            <a:noFill/>
          </a:ln>
        </p:spPr>
      </p:pic>
      <p:sp>
        <p:nvSpPr>
          <p:cNvPr id="145" name="CustomShape 2"/>
          <p:cNvSpPr/>
          <p:nvPr/>
        </p:nvSpPr>
        <p:spPr>
          <a:xfrm>
            <a:off x="6095880" y="365040"/>
            <a:ext cx="3593520" cy="106452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latin typeface="Calibri"/>
              </a:rPr>
              <a:t>Predicted Captions</a:t>
            </a:r>
            <a:endParaRPr b="0" lang="en-US" sz="3200" spc="-1" strike="noStrike">
              <a:latin typeface="Arial"/>
            </a:endParaRPr>
          </a:p>
        </p:txBody>
      </p:sp>
      <p:sp>
        <p:nvSpPr>
          <p:cNvPr id="146" name="CustomShape 3"/>
          <p:cNvSpPr/>
          <p:nvPr/>
        </p:nvSpPr>
        <p:spPr>
          <a:xfrm flipV="1">
            <a:off x="8031240" y="949320"/>
            <a:ext cx="360" cy="502920"/>
          </a:xfrm>
          <a:custGeom>
            <a:avLst/>
            <a:gdLst/>
            <a:ahLst/>
            <a:rect l="l" t="t" r="r" b="b"/>
            <a:pathLst>
              <a:path w="21600" h="21600">
                <a:moveTo>
                  <a:pt x="0" y="0"/>
                </a:moveTo>
                <a:lnTo>
                  <a:pt x="21600" y="21600"/>
                </a:lnTo>
              </a:path>
            </a:pathLst>
          </a:custGeom>
          <a:noFill/>
          <a:ln>
            <a:tailEnd len="med" type="triangle" w="med"/>
          </a:ln>
        </p:spPr>
        <p:style>
          <a:lnRef idx="1">
            <a:schemeClr val="accent1"/>
          </a:lnRef>
          <a:fillRef idx="0">
            <a:schemeClr val="accent1"/>
          </a:fillRef>
          <a:effectRef idx="0">
            <a:schemeClr val="accent1"/>
          </a:effectRef>
          <a:fontRef idx="minor"/>
        </p:style>
      </p:sp>
      <p:sp>
        <p:nvSpPr>
          <p:cNvPr id="147" name="CustomShape 4"/>
          <p:cNvSpPr/>
          <p:nvPr/>
        </p:nvSpPr>
        <p:spPr>
          <a:xfrm>
            <a:off x="6414840" y="6273360"/>
            <a:ext cx="2735280" cy="5778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3200" spc="-1" strike="noStrike">
                <a:solidFill>
                  <a:srgbClr val="000000"/>
                </a:solidFill>
                <a:latin typeface="Calibri"/>
              </a:rPr>
              <a:t>Inception V3</a:t>
            </a:r>
            <a:endParaRPr b="0" lang="en-US" sz="3200" spc="-1" strike="noStrike">
              <a:latin typeface="Arial"/>
            </a:endParaRPr>
          </a:p>
        </p:txBody>
      </p:sp>
      <p:sp>
        <p:nvSpPr>
          <p:cNvPr id="148" name="CustomShape 5"/>
          <p:cNvSpPr/>
          <p:nvPr/>
        </p:nvSpPr>
        <p:spPr>
          <a:xfrm flipV="1">
            <a:off x="7782480" y="5875920"/>
            <a:ext cx="360" cy="396720"/>
          </a:xfrm>
          <a:custGeom>
            <a:avLst/>
            <a:gdLst/>
            <a:ahLst/>
            <a:rect l="l" t="t" r="r" b="b"/>
            <a:pathLst>
              <a:path w="21600" h="21600">
                <a:moveTo>
                  <a:pt x="0" y="0"/>
                </a:moveTo>
                <a:lnTo>
                  <a:pt x="21600" y="21600"/>
                </a:lnTo>
              </a:path>
            </a:pathLst>
          </a:custGeom>
          <a:noFill/>
          <a:ln>
            <a:tailEnd len="med" type="triangle" w="med"/>
          </a:ln>
        </p:spPr>
        <p:style>
          <a:lnRef idx="1">
            <a:schemeClr val="accent1"/>
          </a:lnRef>
          <a:fillRef idx="0">
            <a:schemeClr val="accent1"/>
          </a:fillRef>
          <a:effectRef idx="0">
            <a:schemeClr val="accent1"/>
          </a:effectRef>
          <a:fontRef idx="minor"/>
        </p:style>
      </p:sp>
      <p:sp>
        <p:nvSpPr>
          <p:cNvPr id="149" name="CustomShape 6"/>
          <p:cNvSpPr/>
          <p:nvPr/>
        </p:nvSpPr>
        <p:spPr>
          <a:xfrm>
            <a:off x="2754000" y="4391280"/>
            <a:ext cx="690840" cy="1484280"/>
          </a:xfrm>
          <a:prstGeom prst="leftBrace">
            <a:avLst>
              <a:gd name="adj1" fmla="val 8333"/>
              <a:gd name="adj2" fmla="val 50000"/>
            </a:avLst>
          </a:prstGeom>
          <a:noFill/>
          <a:ln/>
        </p:spPr>
        <p:style>
          <a:lnRef idx="1">
            <a:schemeClr val="accent1"/>
          </a:lnRef>
          <a:fillRef idx="0">
            <a:schemeClr val="accent1"/>
          </a:fillRef>
          <a:effectRef idx="0">
            <a:schemeClr val="accent1"/>
          </a:effectRef>
          <a:fontRef idx="minor"/>
        </p:style>
      </p:sp>
      <p:sp>
        <p:nvSpPr>
          <p:cNvPr id="150" name="CustomShape 7"/>
          <p:cNvSpPr/>
          <p:nvPr/>
        </p:nvSpPr>
        <p:spPr>
          <a:xfrm>
            <a:off x="1666440" y="4841280"/>
            <a:ext cx="1072800" cy="5778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3200" spc="-1" strike="noStrike">
                <a:solidFill>
                  <a:srgbClr val="000000"/>
                </a:solidFill>
                <a:latin typeface="Calibri"/>
              </a:rPr>
              <a:t>CNN</a:t>
            </a:r>
            <a:endParaRPr b="0" lang="en-US" sz="3200" spc="-1" strike="noStrike">
              <a:latin typeface="Arial"/>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Decoder model structure</a:t>
            </a:r>
            <a:endParaRPr b="0" lang="en-US" sz="4400" spc="-1" strike="noStrike">
              <a:solidFill>
                <a:srgbClr val="000000"/>
              </a:solidFill>
              <a:latin typeface="Calibri"/>
            </a:endParaRPr>
          </a:p>
        </p:txBody>
      </p:sp>
      <p:pic>
        <p:nvPicPr>
          <p:cNvPr id="152" name="Content Placeholder 3" descr=""/>
          <p:cNvPicPr/>
          <p:nvPr/>
        </p:nvPicPr>
        <p:blipFill>
          <a:blip r:embed="rId1"/>
          <a:stretch/>
        </p:blipFill>
        <p:spPr>
          <a:xfrm>
            <a:off x="604800" y="1378080"/>
            <a:ext cx="3796920" cy="4101840"/>
          </a:xfrm>
          <a:prstGeom prst="rect">
            <a:avLst/>
          </a:prstGeom>
          <a:ln>
            <a:noFill/>
          </a:ln>
        </p:spPr>
      </p:pic>
      <p:pic>
        <p:nvPicPr>
          <p:cNvPr id="153" name="Picture 4" descr=""/>
          <p:cNvPicPr/>
          <p:nvPr/>
        </p:nvPicPr>
        <p:blipFill>
          <a:blip r:embed="rId2"/>
          <a:stretch/>
        </p:blipFill>
        <p:spPr>
          <a:xfrm>
            <a:off x="6862680" y="1994040"/>
            <a:ext cx="3695400" cy="2869920"/>
          </a:xfrm>
          <a:prstGeom prst="rect">
            <a:avLst/>
          </a:prstGeom>
          <a:ln>
            <a:noFill/>
          </a:ln>
        </p:spPr>
      </p:pic>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Categorical Cross Entropy Loss</a:t>
            </a:r>
            <a:endParaRPr b="0" lang="en-US" sz="4400" spc="-1" strike="noStrike">
              <a:solidFill>
                <a:srgbClr val="000000"/>
              </a:solidFill>
              <a:latin typeface="Calibri"/>
            </a:endParaRPr>
          </a:p>
        </p:txBody>
      </p:sp>
      <p:sp>
        <p:nvSpPr>
          <p:cNvPr id="155"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Also called the softmax loss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It is a combination of the softmax activation with cross entropy loss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Outputs a probability over N classes for each image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Used for multi class classification</a:t>
            </a:r>
            <a:endParaRPr b="0" lang="en-US" sz="2800" spc="-1" strike="noStrike">
              <a:solidFill>
                <a:srgbClr val="000000"/>
              </a:solidFill>
              <a:latin typeface="Calibri"/>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BLEU Score</a:t>
            </a:r>
            <a:r>
              <a:rPr b="0" lang="en-US" sz="4400" spc="-1" strike="noStrike">
                <a:solidFill>
                  <a:srgbClr val="000000"/>
                </a:solidFill>
                <a:latin typeface="Calibri Light"/>
              </a:rPr>
              <a:t>	</a:t>
            </a:r>
            <a:endParaRPr b="0" lang="en-US" sz="4400" spc="-1" strike="noStrike">
              <a:solidFill>
                <a:srgbClr val="000000"/>
              </a:solidFill>
              <a:latin typeface="Calibri"/>
            </a:endParaRPr>
          </a:p>
        </p:txBody>
      </p:sp>
      <p:sp>
        <p:nvSpPr>
          <p:cNvPr id="157"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BLEU stands for Bilingual Evaluation Understudy</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It is an algorithm used to evaluate the quality of machine translated text</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It is language independent</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Easy to understand</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Gives a probability distribution. Higher the score the better the quality of the caption. </a:t>
            </a:r>
            <a:endParaRPr b="0" lang="en-US" sz="2800" spc="-1" strike="noStrike">
              <a:solidFill>
                <a:srgbClr val="000000"/>
              </a:solidFill>
              <a:latin typeface="Calibri"/>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Results</a:t>
            </a:r>
            <a:endParaRPr b="0" lang="en-US" sz="4400" spc="-1" strike="noStrike">
              <a:solidFill>
                <a:srgbClr val="000000"/>
              </a:solidFill>
              <a:latin typeface="Calibri"/>
            </a:endParaRPr>
          </a:p>
        </p:txBody>
      </p:sp>
      <p:pic>
        <p:nvPicPr>
          <p:cNvPr id="159" name="Content Placeholder 4" descr=""/>
          <p:cNvPicPr/>
          <p:nvPr/>
        </p:nvPicPr>
        <p:blipFill>
          <a:blip r:embed="rId1"/>
          <a:stretch/>
        </p:blipFill>
        <p:spPr>
          <a:xfrm>
            <a:off x="838080" y="1531440"/>
            <a:ext cx="10515240" cy="3339360"/>
          </a:xfrm>
          <a:prstGeom prst="rect">
            <a:avLst/>
          </a:prstGeom>
          <a:ln>
            <a:noFill/>
          </a:ln>
        </p:spPr>
      </p:pic>
      <p:sp>
        <p:nvSpPr>
          <p:cNvPr id="160" name="CustomShape 2"/>
          <p:cNvSpPr/>
          <p:nvPr/>
        </p:nvSpPr>
        <p:spPr>
          <a:xfrm>
            <a:off x="838080" y="5500800"/>
            <a:ext cx="10515240" cy="364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rPr>
              <a:t>Attention plot of a sample image describing a woman in a market place</a:t>
            </a:r>
            <a:endParaRPr b="0" lang="en-US" sz="1800" spc="-1" strike="noStrike">
              <a:latin typeface="Arial"/>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Conclusion</a:t>
            </a:r>
            <a:endParaRPr b="0" lang="en-US" sz="4400" spc="-1" strike="noStrike">
              <a:solidFill>
                <a:srgbClr val="000000"/>
              </a:solidFill>
              <a:latin typeface="Calibri"/>
            </a:endParaRPr>
          </a:p>
        </p:txBody>
      </p:sp>
      <p:sp>
        <p:nvSpPr>
          <p:cNvPr id="162"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COCO dataset is a huge dataset with size about 13 GB</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Training 10 epochs in NVIDIA RTX 2080 requires 4 hours of time.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Captions generated with this method are of standard human readable quality.</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performance can be improved by implementing a generative pre-trained transformer in the decoder.</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GPT will speed up the training process significantly and generate captions with better quality.</a:t>
            </a:r>
            <a:endParaRPr b="0" lang="en-US" sz="2800" spc="-1" strike="noStrike">
              <a:solidFill>
                <a:srgbClr val="000000"/>
              </a:solidFill>
              <a:latin typeface="Calibri"/>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References</a:t>
            </a:r>
            <a:endParaRPr b="0" lang="en-US" sz="4400" spc="-1" strike="noStrike">
              <a:solidFill>
                <a:srgbClr val="000000"/>
              </a:solidFill>
              <a:latin typeface="Calibri"/>
            </a:endParaRPr>
          </a:p>
        </p:txBody>
      </p:sp>
      <p:sp>
        <p:nvSpPr>
          <p:cNvPr id="164"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Each slide has the corresponding sources in the Notes.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Research papers –</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u="sng">
                <a:solidFill>
                  <a:srgbClr val="0563c1"/>
                </a:solidFill>
                <a:uFillTx/>
                <a:latin typeface="Calibri"/>
                <a:hlinkClick r:id="rId1"/>
              </a:rPr>
              <a:t>https://arxiv.org/abs/1411.4555</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u="sng">
                <a:solidFill>
                  <a:srgbClr val="0563c1"/>
                </a:solidFill>
                <a:uFillTx/>
                <a:latin typeface="Calibri"/>
                <a:hlinkClick r:id="rId2"/>
              </a:rPr>
              <a:t>https://arxiv.org/abs/1411.4555</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u="sng">
                <a:solidFill>
                  <a:srgbClr val="0563c1"/>
                </a:solidFill>
                <a:uFillTx/>
                <a:latin typeface="Calibri"/>
                <a:hlinkClick r:id="rId3"/>
              </a:rPr>
              <a:t>http://www.bioinf.jku.at/publications/older/2604.pdf</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u="sng">
                <a:solidFill>
                  <a:srgbClr val="0563c1"/>
                </a:solidFill>
                <a:uFillTx/>
                <a:latin typeface="Calibri"/>
                <a:hlinkClick r:id="rId4"/>
              </a:rPr>
              <a:t>https://arxiv.org/abs/1412.3555</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Here are all of them and few more that we referenced –</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u="sng">
                <a:solidFill>
                  <a:srgbClr val="0563c1"/>
                </a:solidFill>
                <a:uFillTx/>
                <a:latin typeface="Calibri"/>
                <a:hlinkClick r:id="rId5"/>
              </a:rPr>
              <a:t>https://cloud.google.com/tpu/docs/inception-v3-advanced</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u="sng">
                <a:solidFill>
                  <a:srgbClr val="0563c1"/>
                </a:solidFill>
                <a:uFillTx/>
                <a:latin typeface="Calibri"/>
                <a:hlinkClick r:id="rId6"/>
              </a:rPr>
              <a:t>https://blog.paperspace.com/popular-deep-learning-architectures-resnet-inceptionv3-squeezenet/</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u="sng">
                <a:solidFill>
                  <a:srgbClr val="0563c1"/>
                </a:solidFill>
                <a:uFillTx/>
                <a:latin typeface="Calibri"/>
                <a:hlinkClick r:id="rId7"/>
              </a:rPr>
              <a:t>https://ai.googleblog.com/2016/09/show-and-tell-image-captioning-open.html</a:t>
            </a:r>
            <a:endParaRPr b="0" lang="en-US" sz="2400" spc="-1" strike="noStrike">
              <a:solidFill>
                <a:srgbClr val="000000"/>
              </a:solidFill>
              <a:latin typeface="Calibri"/>
            </a:endParaRPr>
          </a:p>
          <a:p>
            <a:endParaRPr b="0" lang="en-US" sz="2400" spc="-1" strike="noStrike">
              <a:solidFill>
                <a:srgbClr val="000000"/>
              </a:solidFill>
              <a:latin typeface="Calibri"/>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Introduction</a:t>
            </a:r>
            <a:endParaRPr b="0" lang="en-US" sz="4400" spc="-1" strike="noStrike">
              <a:solidFill>
                <a:srgbClr val="000000"/>
              </a:solidFill>
              <a:latin typeface="Calibri"/>
            </a:endParaRPr>
          </a:p>
        </p:txBody>
      </p:sp>
      <p:sp>
        <p:nvSpPr>
          <p:cNvPr id="93"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Goal – Generate captions given an image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Dataset – COCO</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Input – &lt;image of something&gt;</a:t>
            </a:r>
            <a:br/>
            <a:r>
              <a:rPr b="0" lang="en-US" sz="2800" spc="-1" strike="noStrike">
                <a:solidFill>
                  <a:srgbClr val="000000"/>
                </a:solidFill>
                <a:latin typeface="Calibri"/>
              </a:rPr>
              <a:t> </a:t>
            </a:r>
            <a:endParaRPr b="0" lang="en-US" sz="2800" spc="-1" strike="noStrike">
              <a:solidFill>
                <a:srgbClr val="000000"/>
              </a:solidFill>
              <a:latin typeface="Calibri"/>
            </a:endParaRPr>
          </a:p>
        </p:txBody>
      </p:sp>
      <p:pic>
        <p:nvPicPr>
          <p:cNvPr id="94" name="Picture 3" descr=""/>
          <p:cNvPicPr/>
          <p:nvPr/>
        </p:nvPicPr>
        <p:blipFill>
          <a:blip r:embed="rId1"/>
          <a:stretch/>
        </p:blipFill>
        <p:spPr>
          <a:xfrm>
            <a:off x="1133280" y="3713760"/>
            <a:ext cx="4962240" cy="277884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Introduction</a:t>
            </a:r>
            <a:endParaRPr b="0" lang="en-US" sz="4400" spc="-1" strike="noStrike">
              <a:solidFill>
                <a:srgbClr val="000000"/>
              </a:solidFill>
              <a:latin typeface="Calibri"/>
            </a:endParaRPr>
          </a:p>
        </p:txBody>
      </p:sp>
      <p:sp>
        <p:nvSpPr>
          <p:cNvPr id="96"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Output of our model –</a:t>
            </a:r>
            <a:br/>
            <a:r>
              <a:rPr b="0" lang="en-US" sz="2800" spc="-1" strike="noStrike">
                <a:solidFill>
                  <a:srgbClr val="000000"/>
                </a:solidFill>
                <a:latin typeface="Calibri"/>
              </a:rPr>
              <a:t>A descriptive caption of the input image with context</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pic>
        <p:nvPicPr>
          <p:cNvPr id="97" name="Picture 3" descr=""/>
          <p:cNvPicPr/>
          <p:nvPr/>
        </p:nvPicPr>
        <p:blipFill>
          <a:blip r:embed="rId1"/>
          <a:stretch/>
        </p:blipFill>
        <p:spPr>
          <a:xfrm>
            <a:off x="838080" y="2806560"/>
            <a:ext cx="10159560" cy="350496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extShape 1"/>
          <p:cNvSpPr txBox="1"/>
          <p:nvPr/>
        </p:nvSpPr>
        <p:spPr>
          <a:xfrm>
            <a:off x="838080" y="2523600"/>
            <a:ext cx="10515240" cy="1325160"/>
          </a:xfrm>
          <a:prstGeom prst="rect">
            <a:avLst/>
          </a:prstGeom>
          <a:noFill/>
          <a:ln>
            <a:noFill/>
          </a:ln>
        </p:spPr>
        <p:txBody>
          <a:bodyPr anchor="ctr"/>
          <a:p>
            <a:pPr algn="ctr">
              <a:lnSpc>
                <a:spcPct val="90000"/>
              </a:lnSpc>
            </a:pPr>
            <a:r>
              <a:rPr b="0" lang="en-US" sz="4400" spc="-1" strike="noStrike">
                <a:solidFill>
                  <a:srgbClr val="000000"/>
                </a:solidFill>
                <a:latin typeface="Calibri Light"/>
              </a:rPr>
              <a:t>Models and Algorithms used</a:t>
            </a:r>
            <a:endParaRPr b="0" lang="en-US" sz="4400" spc="-1" strike="noStrike">
              <a:solidFill>
                <a:srgbClr val="000000"/>
              </a:solidFill>
              <a:latin typeface="Calibri"/>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TextShape 1"/>
          <p:cNvSpPr txBox="1"/>
          <p:nvPr/>
        </p:nvSpPr>
        <p:spPr>
          <a:xfrm>
            <a:off x="838080" y="1598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Inception v3</a:t>
            </a:r>
            <a:endParaRPr b="0" lang="en-US" sz="4400" spc="-1" strike="noStrike">
              <a:solidFill>
                <a:srgbClr val="000000"/>
              </a:solidFill>
              <a:latin typeface="Calibri"/>
            </a:endParaRPr>
          </a:p>
        </p:txBody>
      </p:sp>
      <p:sp>
        <p:nvSpPr>
          <p:cNvPr id="100" name="TextShape 2"/>
          <p:cNvSpPr txBox="1"/>
          <p:nvPr/>
        </p:nvSpPr>
        <p:spPr>
          <a:xfrm>
            <a:off x="838080" y="4649760"/>
            <a:ext cx="10362960" cy="176508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Source -- </a:t>
            </a:r>
            <a:r>
              <a:rPr b="0" i="1" lang="en-US" sz="2800" spc="-1" strike="noStrike" u="sng">
                <a:solidFill>
                  <a:srgbClr val="0563c1"/>
                </a:solidFill>
                <a:uFillTx/>
                <a:latin typeface="Calibri"/>
                <a:hlinkClick r:id="rId1"/>
              </a:rPr>
              <a:t>Rethinking the Inception Architecture for Computer Vision</a:t>
            </a:r>
            <a:r>
              <a:rPr b="0" i="1" lang="en-US" sz="2800" spc="-1" strike="noStrike">
                <a:solidFill>
                  <a:srgbClr val="000000"/>
                </a:solidFill>
                <a:latin typeface="Calibri"/>
              </a:rPr>
              <a:t> by </a:t>
            </a:r>
            <a:r>
              <a:rPr b="0" lang="en-US" sz="2800" spc="-1" strike="noStrike">
                <a:solidFill>
                  <a:srgbClr val="000000"/>
                </a:solidFill>
                <a:latin typeface="Calibri"/>
              </a:rPr>
              <a:t>Christian Szegedy, Vincent Vanhoucke, Sergey Ioffe, and Jonathon Shlens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 CNN model that focuses on burning less computational power by reusing inceptionV3 pretrained weights on imageNet</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pic>
        <p:nvPicPr>
          <p:cNvPr id="101" name="Picture 4" descr=""/>
          <p:cNvPicPr/>
          <p:nvPr/>
        </p:nvPicPr>
        <p:blipFill>
          <a:blip r:embed="rId2"/>
          <a:stretch/>
        </p:blipFill>
        <p:spPr>
          <a:xfrm>
            <a:off x="1727280" y="1186560"/>
            <a:ext cx="7988040" cy="309924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TextShape 1"/>
          <p:cNvSpPr txBox="1"/>
          <p:nvPr/>
        </p:nvSpPr>
        <p:spPr>
          <a:xfrm>
            <a:off x="838080" y="1598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Inception v3</a:t>
            </a:r>
            <a:endParaRPr b="0" lang="en-US" sz="4400" spc="-1" strike="noStrike">
              <a:solidFill>
                <a:srgbClr val="000000"/>
              </a:solidFill>
              <a:latin typeface="Calibri"/>
            </a:endParaRPr>
          </a:p>
        </p:txBody>
      </p:sp>
      <p:sp>
        <p:nvSpPr>
          <p:cNvPr id="103" name="TextShape 2"/>
          <p:cNvSpPr txBox="1"/>
          <p:nvPr/>
        </p:nvSpPr>
        <p:spPr>
          <a:xfrm>
            <a:off x="431640" y="4285800"/>
            <a:ext cx="10769400" cy="257184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Architecture –</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1" lang="en-US" sz="2400" spc="-1" strike="noStrike">
                <a:solidFill>
                  <a:srgbClr val="000000"/>
                </a:solidFill>
                <a:latin typeface="Calibri"/>
              </a:rPr>
              <a:t>Factorized Convolutions</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1" lang="en-US" sz="2400" spc="-1" strike="noStrike">
                <a:solidFill>
                  <a:srgbClr val="000000"/>
                </a:solidFill>
                <a:latin typeface="Calibri"/>
              </a:rPr>
              <a:t>Smaller convolutions</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1" lang="en-US" sz="2400" spc="-1" strike="noStrike">
                <a:solidFill>
                  <a:srgbClr val="000000"/>
                </a:solidFill>
                <a:latin typeface="Calibri"/>
              </a:rPr>
              <a:t>Asymmetric convolutions</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1" lang="en-US" sz="2400" spc="-1" strike="noStrike">
                <a:solidFill>
                  <a:srgbClr val="000000"/>
                </a:solidFill>
                <a:latin typeface="Calibri"/>
              </a:rPr>
              <a:t>Auxiliary classifier</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1" lang="en-US" sz="2400" spc="-1" strike="noStrike">
                <a:solidFill>
                  <a:srgbClr val="000000"/>
                </a:solidFill>
                <a:latin typeface="Calibri"/>
              </a:rPr>
              <a:t>Grid size reduction</a:t>
            </a:r>
            <a:endParaRPr b="0" lang="en-US" sz="2400" spc="-1" strike="noStrike">
              <a:solidFill>
                <a:srgbClr val="000000"/>
              </a:solidFill>
              <a:latin typeface="Calibri"/>
            </a:endParaRPr>
          </a:p>
          <a:p>
            <a:pPr>
              <a:lnSpc>
                <a:spcPct val="90000"/>
              </a:lnSpc>
              <a:spcBef>
                <a:spcPts val="1001"/>
              </a:spcBef>
            </a:pPr>
            <a:endParaRPr b="0" lang="en-US" sz="2400" spc="-1" strike="noStrike">
              <a:solidFill>
                <a:srgbClr val="000000"/>
              </a:solidFill>
              <a:latin typeface="Calibri"/>
            </a:endParaRPr>
          </a:p>
          <a:p>
            <a:pPr>
              <a:lnSpc>
                <a:spcPct val="90000"/>
              </a:lnSpc>
              <a:spcBef>
                <a:spcPts val="1001"/>
              </a:spcBef>
            </a:pPr>
            <a:endParaRPr b="0" lang="en-US" sz="2400" spc="-1" strike="noStrike">
              <a:solidFill>
                <a:srgbClr val="000000"/>
              </a:solidFill>
              <a:latin typeface="Calibri"/>
            </a:endParaRPr>
          </a:p>
        </p:txBody>
      </p:sp>
      <p:pic>
        <p:nvPicPr>
          <p:cNvPr id="104" name="Picture 4" descr=""/>
          <p:cNvPicPr/>
          <p:nvPr/>
        </p:nvPicPr>
        <p:blipFill>
          <a:blip r:embed="rId1"/>
          <a:stretch/>
        </p:blipFill>
        <p:spPr>
          <a:xfrm>
            <a:off x="1727280" y="1186560"/>
            <a:ext cx="7988040" cy="309924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extShape 1"/>
          <p:cNvSpPr txBox="1"/>
          <p:nvPr/>
        </p:nvSpPr>
        <p:spPr>
          <a:xfrm>
            <a:off x="838080" y="1598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Inception v3</a:t>
            </a:r>
            <a:endParaRPr b="0" lang="en-US" sz="4400" spc="-1" strike="noStrike">
              <a:solidFill>
                <a:srgbClr val="000000"/>
              </a:solidFill>
              <a:latin typeface="Calibri"/>
            </a:endParaRPr>
          </a:p>
        </p:txBody>
      </p:sp>
      <p:sp>
        <p:nvSpPr>
          <p:cNvPr id="106" name="TextShape 2"/>
          <p:cNvSpPr txBox="1"/>
          <p:nvPr/>
        </p:nvSpPr>
        <p:spPr>
          <a:xfrm>
            <a:off x="838080" y="4649760"/>
            <a:ext cx="10362960" cy="176508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Why choose inception v3?</a:t>
            </a:r>
            <a:br/>
            <a:r>
              <a:rPr b="0" lang="en-US" sz="2800" spc="-1" strike="noStrike">
                <a:solidFill>
                  <a:srgbClr val="000000"/>
                </a:solidFill>
                <a:latin typeface="Calibri"/>
              </a:rPr>
              <a:t>It is used to attain &gt;=78.1% accuracy on the ImageNet dataset and it is the best model in use currently. We expect a high accuracy on our coco dataset.</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pic>
        <p:nvPicPr>
          <p:cNvPr id="107" name="Picture 4" descr=""/>
          <p:cNvPicPr/>
          <p:nvPr/>
        </p:nvPicPr>
        <p:blipFill>
          <a:blip r:embed="rId1"/>
          <a:stretch/>
        </p:blipFill>
        <p:spPr>
          <a:xfrm>
            <a:off x="1727280" y="1186560"/>
            <a:ext cx="7988040" cy="3099240"/>
          </a:xfrm>
          <a:prstGeom prst="rect">
            <a:avLst/>
          </a:prstGeom>
          <a:ln>
            <a:noFill/>
          </a:ln>
        </p:spPr>
      </p:pic>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TextShape 1"/>
          <p:cNvSpPr txBox="1"/>
          <p:nvPr/>
        </p:nvSpPr>
        <p:spPr>
          <a:xfrm>
            <a:off x="838080" y="1598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Encoder</a:t>
            </a:r>
            <a:endParaRPr b="0" lang="en-US" sz="4400" spc="-1" strike="noStrike">
              <a:solidFill>
                <a:srgbClr val="000000"/>
              </a:solidFill>
              <a:latin typeface="Calibri"/>
            </a:endParaRPr>
          </a:p>
        </p:txBody>
      </p:sp>
      <p:sp>
        <p:nvSpPr>
          <p:cNvPr id="109" name="TextShape 2"/>
          <p:cNvSpPr txBox="1"/>
          <p:nvPr/>
        </p:nvSpPr>
        <p:spPr>
          <a:xfrm>
            <a:off x="838080" y="4649760"/>
            <a:ext cx="10362960" cy="176508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Where are we using Inception v3?</a:t>
            </a:r>
            <a:br/>
            <a:r>
              <a:rPr b="0" lang="en-US" sz="2800" spc="-1" strike="noStrike">
                <a:solidFill>
                  <a:srgbClr val="000000"/>
                </a:solidFill>
                <a:latin typeface="Calibri"/>
              </a:rPr>
              <a:t>We are using pre-trained weights of ImageNet using InceptionV3 for our encoder along with a CNN layer in the last output layer in encoder.</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We use transfer learning for our model to extract input image features.</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pic>
        <p:nvPicPr>
          <p:cNvPr id="110" name="Picture 4" descr=""/>
          <p:cNvPicPr/>
          <p:nvPr/>
        </p:nvPicPr>
        <p:blipFill>
          <a:blip r:embed="rId1"/>
          <a:stretch/>
        </p:blipFill>
        <p:spPr>
          <a:xfrm>
            <a:off x="1727280" y="1186560"/>
            <a:ext cx="7988040" cy="309924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1339</TotalTime>
  <Application>LibreOffice/6.0.7.3$Linux_X86_64 LibreOffice_project/00m0$Build-3</Application>
  <Words>1219</Words>
  <Paragraphs>137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2020-12-08T03:14:17Z</dcterms:created>
  <dc:creator>Bhadra,Amit Asish</dc:creator>
  <dc:description/>
  <dc:language>en-US</dc:language>
  <cp:lastModifiedBy>Bhadra,Amit Asish</cp:lastModifiedBy>
  <dcterms:modified xsi:type="dcterms:W3CDTF">2020-12-12T03:27:03Z</dcterms:modified>
  <cp:revision>31</cp:revision>
  <dc:subject/>
  <dc:title>Idk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28</vt:i4>
  </property>
</Properties>
</file>